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nva Sans Bold"/>
      <p:regular r:id="rId11"/>
    </p:embeddedFont>
    <p:embeddedFont>
      <p:font typeface="Montserrat Bold"/>
      <p:regular r:id="rId12"/>
    </p:embeddedFont>
    <p:embeddedFont>
      <p:font typeface="Montserrat Medium" panose="00000600000000000000" pitchFamily="2" charset="0"/>
      <p:regular r:id="rId13"/>
    </p:embeddedFont>
    <p:embeddedFont>
      <p:font typeface="Montserrat Ultra-Bold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75" d="100"/>
          <a:sy n="75" d="100"/>
        </p:scale>
        <p:origin x="978" y="14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5.png"/><Relationship Id="rId5" Type="http://schemas.openxmlformats.org/officeDocument/2006/relationships/image" Target="../media/image6.png"/><Relationship Id="rId10" Type="http://schemas.openxmlformats.org/officeDocument/2006/relationships/image" Target="../media/image14.png"/><Relationship Id="rId4" Type="http://schemas.openxmlformats.org/officeDocument/2006/relationships/image" Target="../media/image2.sv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12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20.png"/><Relationship Id="rId5" Type="http://schemas.openxmlformats.org/officeDocument/2006/relationships/image" Target="../media/image5.svg"/><Relationship Id="rId10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18.png"/><Relationship Id="rId14" Type="http://schemas.openxmlformats.org/officeDocument/2006/relationships/image" Target="../media/image2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10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5.sv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32.png"/><Relationship Id="rId5" Type="http://schemas.openxmlformats.org/officeDocument/2006/relationships/image" Target="../media/image6.png"/><Relationship Id="rId10" Type="http://schemas.openxmlformats.org/officeDocument/2006/relationships/image" Target="../media/image31.png"/><Relationship Id="rId4" Type="http://schemas.openxmlformats.org/officeDocument/2006/relationships/image" Target="../media/image27.jpe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23.jpe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38.png"/><Relationship Id="rId5" Type="http://schemas.openxmlformats.org/officeDocument/2006/relationships/image" Target="../media/image4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2.sv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eg"/><Relationship Id="rId11" Type="http://schemas.openxmlformats.org/officeDocument/2006/relationships/image" Target="../media/image51.png"/><Relationship Id="rId5" Type="http://schemas.openxmlformats.org/officeDocument/2006/relationships/image" Target="../media/image5.svg"/><Relationship Id="rId10" Type="http://schemas.openxmlformats.org/officeDocument/2006/relationships/image" Target="../media/image50.png"/><Relationship Id="rId4" Type="http://schemas.openxmlformats.org/officeDocument/2006/relationships/image" Target="../media/image4.png"/><Relationship Id="rId9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58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57.png"/><Relationship Id="rId2" Type="http://schemas.openxmlformats.org/officeDocument/2006/relationships/image" Target="../media/image1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eg"/><Relationship Id="rId11" Type="http://schemas.openxmlformats.org/officeDocument/2006/relationships/image" Target="../media/image56.png"/><Relationship Id="rId5" Type="http://schemas.openxmlformats.org/officeDocument/2006/relationships/image" Target="../media/image5.sv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www.youtube.com/watch?v=RJswiiEIVWc" TargetMode="External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F9DDB">
                <a:alpha val="100000"/>
              </a:srgbClr>
            </a:gs>
            <a:gs pos="50000">
              <a:srgbClr val="0D4E8A">
                <a:alpha val="100000"/>
              </a:srgbClr>
            </a:gs>
            <a:gs pos="100000">
              <a:srgbClr val="00294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04853" y="3019351"/>
            <a:ext cx="6900310" cy="9189275"/>
          </a:xfrm>
          <a:custGeom>
            <a:avLst/>
            <a:gdLst/>
            <a:ahLst/>
            <a:cxnLst/>
            <a:rect l="l" t="t" r="r" b="b"/>
            <a:pathLst>
              <a:path w="6900310" h="9189275">
                <a:moveTo>
                  <a:pt x="0" y="0"/>
                </a:moveTo>
                <a:lnTo>
                  <a:pt x="6900311" y="0"/>
                </a:lnTo>
                <a:lnTo>
                  <a:pt x="6900311" y="9189275"/>
                </a:lnTo>
                <a:lnTo>
                  <a:pt x="0" y="9189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-2296130" y="-1703786"/>
            <a:ext cx="10962086" cy="1096208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1ACFF">
                    <a:alpha val="100000"/>
                  </a:srgbClr>
                </a:gs>
                <a:gs pos="50000">
                  <a:srgbClr val="1F5284">
                    <a:alpha val="100000"/>
                  </a:srgbClr>
                </a:gs>
                <a:gs pos="100000">
                  <a:srgbClr val="57AE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615317" y="-1446270"/>
            <a:ext cx="9600459" cy="10102145"/>
            <a:chOff x="0" y="0"/>
            <a:chExt cx="772435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72435" cy="812800"/>
            </a:xfrm>
            <a:custGeom>
              <a:avLst/>
              <a:gdLst/>
              <a:ahLst/>
              <a:cxnLst/>
              <a:rect l="l" t="t" r="r" b="b"/>
              <a:pathLst>
                <a:path w="772435" h="812800">
                  <a:moveTo>
                    <a:pt x="386218" y="0"/>
                  </a:moveTo>
                  <a:cubicBezTo>
                    <a:pt x="172916" y="0"/>
                    <a:pt x="0" y="181951"/>
                    <a:pt x="0" y="406400"/>
                  </a:cubicBezTo>
                  <a:cubicBezTo>
                    <a:pt x="0" y="630849"/>
                    <a:pt x="172916" y="812800"/>
                    <a:pt x="386218" y="812800"/>
                  </a:cubicBezTo>
                  <a:cubicBezTo>
                    <a:pt x="599520" y="812800"/>
                    <a:pt x="772435" y="630849"/>
                    <a:pt x="772435" y="406400"/>
                  </a:cubicBezTo>
                  <a:cubicBezTo>
                    <a:pt x="772435" y="181951"/>
                    <a:pt x="599520" y="0"/>
                    <a:pt x="386218" y="0"/>
                  </a:cubicBezTo>
                  <a:close/>
                </a:path>
              </a:pathLst>
            </a:custGeom>
            <a:blipFill>
              <a:blip r:embed="rId4"/>
              <a:stretch>
                <a:fillRect l="-19727" r="-38209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918465" y="7219079"/>
            <a:ext cx="5334876" cy="533487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DD4FF">
                    <a:alpha val="100000"/>
                  </a:srgbClr>
                </a:gs>
                <a:gs pos="50000">
                  <a:srgbClr val="1068B8">
                    <a:alpha val="100000"/>
                  </a:srgbClr>
                </a:gs>
                <a:gs pos="100000">
                  <a:srgbClr val="0858A6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-2887597" flipH="1">
            <a:off x="13761553" y="-1742450"/>
            <a:ext cx="5314414" cy="4132979"/>
          </a:xfrm>
          <a:custGeom>
            <a:avLst/>
            <a:gdLst/>
            <a:ahLst/>
            <a:cxnLst/>
            <a:rect l="l" t="t" r="r" b="b"/>
            <a:pathLst>
              <a:path w="5314414" h="4132979">
                <a:moveTo>
                  <a:pt x="5314414" y="0"/>
                </a:moveTo>
                <a:lnTo>
                  <a:pt x="0" y="0"/>
                </a:lnTo>
                <a:lnTo>
                  <a:pt x="0" y="4132978"/>
                </a:lnTo>
                <a:lnTo>
                  <a:pt x="5314414" y="4132978"/>
                </a:lnTo>
                <a:lnTo>
                  <a:pt x="531441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Freeform 12"/>
          <p:cNvSpPr/>
          <p:nvPr/>
        </p:nvSpPr>
        <p:spPr>
          <a:xfrm>
            <a:off x="17259300" y="3777257"/>
            <a:ext cx="501554" cy="504067"/>
          </a:xfrm>
          <a:custGeom>
            <a:avLst/>
            <a:gdLst/>
            <a:ahLst/>
            <a:cxnLst/>
            <a:rect l="l" t="t" r="r" b="b"/>
            <a:pathLst>
              <a:path w="501554" h="504067">
                <a:moveTo>
                  <a:pt x="0" y="0"/>
                </a:moveTo>
                <a:lnTo>
                  <a:pt x="501554" y="0"/>
                </a:lnTo>
                <a:lnTo>
                  <a:pt x="501554" y="504067"/>
                </a:lnTo>
                <a:lnTo>
                  <a:pt x="0" y="5040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3" name="Freeform 13"/>
          <p:cNvSpPr/>
          <p:nvPr/>
        </p:nvSpPr>
        <p:spPr>
          <a:xfrm>
            <a:off x="16983029" y="3499602"/>
            <a:ext cx="276271" cy="277655"/>
          </a:xfrm>
          <a:custGeom>
            <a:avLst/>
            <a:gdLst/>
            <a:ahLst/>
            <a:cxnLst/>
            <a:rect l="l" t="t" r="r" b="b"/>
            <a:pathLst>
              <a:path w="276271" h="277655">
                <a:moveTo>
                  <a:pt x="0" y="0"/>
                </a:moveTo>
                <a:lnTo>
                  <a:pt x="276271" y="0"/>
                </a:lnTo>
                <a:lnTo>
                  <a:pt x="276271" y="277655"/>
                </a:lnTo>
                <a:lnTo>
                  <a:pt x="0" y="277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4" name="Freeform 14"/>
          <p:cNvSpPr/>
          <p:nvPr/>
        </p:nvSpPr>
        <p:spPr>
          <a:xfrm>
            <a:off x="7284311" y="2054151"/>
            <a:ext cx="2138398" cy="1627856"/>
          </a:xfrm>
          <a:custGeom>
            <a:avLst/>
            <a:gdLst/>
            <a:ahLst/>
            <a:cxnLst/>
            <a:rect l="l" t="t" r="r" b="b"/>
            <a:pathLst>
              <a:path w="2138398" h="1627856">
                <a:moveTo>
                  <a:pt x="0" y="0"/>
                </a:moveTo>
                <a:lnTo>
                  <a:pt x="2138398" y="0"/>
                </a:lnTo>
                <a:lnTo>
                  <a:pt x="2138398" y="1627856"/>
                </a:lnTo>
                <a:lnTo>
                  <a:pt x="0" y="16278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5" name="Freeform 15"/>
          <p:cNvSpPr/>
          <p:nvPr/>
        </p:nvSpPr>
        <p:spPr>
          <a:xfrm>
            <a:off x="14061579" y="8901146"/>
            <a:ext cx="276271" cy="277655"/>
          </a:xfrm>
          <a:custGeom>
            <a:avLst/>
            <a:gdLst/>
            <a:ahLst/>
            <a:cxnLst/>
            <a:rect l="l" t="t" r="r" b="b"/>
            <a:pathLst>
              <a:path w="276271" h="277655">
                <a:moveTo>
                  <a:pt x="0" y="0"/>
                </a:moveTo>
                <a:lnTo>
                  <a:pt x="276271" y="0"/>
                </a:lnTo>
                <a:lnTo>
                  <a:pt x="276271" y="277655"/>
                </a:lnTo>
                <a:lnTo>
                  <a:pt x="0" y="277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Freeform 16"/>
          <p:cNvSpPr/>
          <p:nvPr/>
        </p:nvSpPr>
        <p:spPr>
          <a:xfrm>
            <a:off x="10294973" y="2843220"/>
            <a:ext cx="501554" cy="504067"/>
          </a:xfrm>
          <a:custGeom>
            <a:avLst/>
            <a:gdLst/>
            <a:ahLst/>
            <a:cxnLst/>
            <a:rect l="l" t="t" r="r" b="b"/>
            <a:pathLst>
              <a:path w="501554" h="504067">
                <a:moveTo>
                  <a:pt x="0" y="0"/>
                </a:moveTo>
                <a:lnTo>
                  <a:pt x="501554" y="0"/>
                </a:lnTo>
                <a:lnTo>
                  <a:pt x="501554" y="504067"/>
                </a:lnTo>
                <a:lnTo>
                  <a:pt x="0" y="5040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7" name="Freeform 17"/>
          <p:cNvSpPr/>
          <p:nvPr/>
        </p:nvSpPr>
        <p:spPr>
          <a:xfrm>
            <a:off x="14337850" y="8159894"/>
            <a:ext cx="474554" cy="476932"/>
          </a:xfrm>
          <a:custGeom>
            <a:avLst/>
            <a:gdLst/>
            <a:ahLst/>
            <a:cxnLst/>
            <a:rect l="l" t="t" r="r" b="b"/>
            <a:pathLst>
              <a:path w="474554" h="476932">
                <a:moveTo>
                  <a:pt x="0" y="0"/>
                </a:moveTo>
                <a:lnTo>
                  <a:pt x="474554" y="0"/>
                </a:lnTo>
                <a:lnTo>
                  <a:pt x="474554" y="476932"/>
                </a:lnTo>
                <a:lnTo>
                  <a:pt x="0" y="4769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TextBox 18"/>
          <p:cNvSpPr txBox="1"/>
          <p:nvPr/>
        </p:nvSpPr>
        <p:spPr>
          <a:xfrm>
            <a:off x="8820065" y="3085729"/>
            <a:ext cx="7998690" cy="239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17"/>
              </a:lnSpc>
            </a:pPr>
            <a:r>
              <a:rPr lang="en-US" sz="6348" b="1">
                <a:solidFill>
                  <a:srgbClr val="D7ED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DIABETIC PREDICTION</a:t>
            </a:r>
          </a:p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D7ED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TRANSFORMING HEALTHCARE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353510" y="6227649"/>
            <a:ext cx="8572585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 Journey to Better Lives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533117" y="7979260"/>
            <a:ext cx="8572585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Presented by: Group 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94F">
                <a:alpha val="100000"/>
              </a:srgbClr>
            </a:gs>
            <a:gs pos="50000">
              <a:srgbClr val="093B69">
                <a:alpha val="100000"/>
              </a:srgbClr>
            </a:gs>
            <a:gs pos="100000">
              <a:srgbClr val="4F9DD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83231" y="-2621819"/>
            <a:ext cx="11880119" cy="1188011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F9DDB">
                    <a:alpha val="100000"/>
                  </a:srgbClr>
                </a:gs>
                <a:gs pos="50000">
                  <a:srgbClr val="0D4E8A">
                    <a:alpha val="100000"/>
                  </a:srgbClr>
                </a:gs>
                <a:gs pos="100000">
                  <a:srgbClr val="00294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618302" y="0"/>
            <a:ext cx="4576335" cy="4576335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0" y="6350000"/>
                  </a:moveTo>
                  <a:lnTo>
                    <a:pt x="6350000" y="6350000"/>
                  </a:lnTo>
                  <a:lnTo>
                    <a:pt x="6350000" y="0"/>
                  </a:lnTo>
                  <a:cubicBezTo>
                    <a:pt x="2843530" y="0"/>
                    <a:pt x="0" y="2843530"/>
                    <a:pt x="0" y="6350000"/>
                  </a:cubicBezTo>
                  <a:close/>
                </a:path>
              </a:pathLst>
            </a:custGeom>
            <a:gradFill rotWithShape="1">
              <a:gsLst>
                <a:gs pos="0">
                  <a:srgbClr val="9DD4FF">
                    <a:alpha val="100000"/>
                  </a:srgbClr>
                </a:gs>
                <a:gs pos="50000">
                  <a:srgbClr val="1068B8">
                    <a:alpha val="100000"/>
                  </a:srgbClr>
                </a:gs>
                <a:gs pos="100000">
                  <a:srgbClr val="0858A6">
                    <a:alpha val="100000"/>
                  </a:srgbClr>
                </a:gs>
              </a:gsLst>
              <a:lin ang="5400000"/>
            </a:gra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928761" y="214175"/>
            <a:ext cx="4172166" cy="4172166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0" y="6350000"/>
                  </a:moveTo>
                  <a:lnTo>
                    <a:pt x="6350000" y="6350000"/>
                  </a:lnTo>
                  <a:lnTo>
                    <a:pt x="6350000" y="0"/>
                  </a:lnTo>
                  <a:cubicBezTo>
                    <a:pt x="2843530" y="0"/>
                    <a:pt x="0" y="2843530"/>
                    <a:pt x="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4906" r="-24906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9" name="Freeform 9"/>
          <p:cNvSpPr/>
          <p:nvPr/>
        </p:nvSpPr>
        <p:spPr>
          <a:xfrm>
            <a:off x="-1580157" y="4234815"/>
            <a:ext cx="6900310" cy="9189275"/>
          </a:xfrm>
          <a:custGeom>
            <a:avLst/>
            <a:gdLst/>
            <a:ahLst/>
            <a:cxnLst/>
            <a:rect l="l" t="t" r="r" b="b"/>
            <a:pathLst>
              <a:path w="6900310" h="9189275">
                <a:moveTo>
                  <a:pt x="0" y="0"/>
                </a:moveTo>
                <a:lnTo>
                  <a:pt x="6900311" y="0"/>
                </a:lnTo>
                <a:lnTo>
                  <a:pt x="6900311" y="9189276"/>
                </a:lnTo>
                <a:lnTo>
                  <a:pt x="0" y="91892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187073" y="249395"/>
            <a:ext cx="15071186" cy="520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Preprocessing and Feature Engineering:</a:t>
            </a:r>
          </a:p>
        </p:txBody>
      </p:sp>
      <p:sp>
        <p:nvSpPr>
          <p:cNvPr id="11" name="Freeform 11"/>
          <p:cNvSpPr/>
          <p:nvPr/>
        </p:nvSpPr>
        <p:spPr>
          <a:xfrm>
            <a:off x="7722666" y="8108049"/>
            <a:ext cx="276271" cy="277655"/>
          </a:xfrm>
          <a:custGeom>
            <a:avLst/>
            <a:gdLst/>
            <a:ahLst/>
            <a:cxnLst/>
            <a:rect l="l" t="t" r="r" b="b"/>
            <a:pathLst>
              <a:path w="276271" h="277655">
                <a:moveTo>
                  <a:pt x="0" y="0"/>
                </a:moveTo>
                <a:lnTo>
                  <a:pt x="276271" y="0"/>
                </a:lnTo>
                <a:lnTo>
                  <a:pt x="276271" y="277655"/>
                </a:lnTo>
                <a:lnTo>
                  <a:pt x="0" y="2776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Freeform 12"/>
          <p:cNvSpPr/>
          <p:nvPr/>
        </p:nvSpPr>
        <p:spPr>
          <a:xfrm>
            <a:off x="8281084" y="7631117"/>
            <a:ext cx="612689" cy="615759"/>
          </a:xfrm>
          <a:custGeom>
            <a:avLst/>
            <a:gdLst/>
            <a:ahLst/>
            <a:cxnLst/>
            <a:rect l="l" t="t" r="r" b="b"/>
            <a:pathLst>
              <a:path w="612689" h="615759">
                <a:moveTo>
                  <a:pt x="0" y="0"/>
                </a:moveTo>
                <a:lnTo>
                  <a:pt x="612689" y="0"/>
                </a:lnTo>
                <a:lnTo>
                  <a:pt x="612689" y="615760"/>
                </a:lnTo>
                <a:lnTo>
                  <a:pt x="0" y="6157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3" name="Freeform 13"/>
          <p:cNvSpPr/>
          <p:nvPr/>
        </p:nvSpPr>
        <p:spPr>
          <a:xfrm>
            <a:off x="8528146" y="2761042"/>
            <a:ext cx="501554" cy="504067"/>
          </a:xfrm>
          <a:custGeom>
            <a:avLst/>
            <a:gdLst/>
            <a:ahLst/>
            <a:cxnLst/>
            <a:rect l="l" t="t" r="r" b="b"/>
            <a:pathLst>
              <a:path w="501554" h="504067">
                <a:moveTo>
                  <a:pt x="0" y="0"/>
                </a:moveTo>
                <a:lnTo>
                  <a:pt x="501554" y="0"/>
                </a:lnTo>
                <a:lnTo>
                  <a:pt x="501554" y="504067"/>
                </a:lnTo>
                <a:lnTo>
                  <a:pt x="0" y="5040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4" name="Freeform 14"/>
          <p:cNvSpPr/>
          <p:nvPr/>
        </p:nvSpPr>
        <p:spPr>
          <a:xfrm>
            <a:off x="10001480" y="2196893"/>
            <a:ext cx="276271" cy="277655"/>
          </a:xfrm>
          <a:custGeom>
            <a:avLst/>
            <a:gdLst/>
            <a:ahLst/>
            <a:cxnLst/>
            <a:rect l="l" t="t" r="r" b="b"/>
            <a:pathLst>
              <a:path w="276271" h="277655">
                <a:moveTo>
                  <a:pt x="0" y="0"/>
                </a:moveTo>
                <a:lnTo>
                  <a:pt x="276270" y="0"/>
                </a:lnTo>
                <a:lnTo>
                  <a:pt x="276270" y="277655"/>
                </a:lnTo>
                <a:lnTo>
                  <a:pt x="0" y="2776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5" name="Freeform 15"/>
          <p:cNvSpPr/>
          <p:nvPr/>
        </p:nvSpPr>
        <p:spPr>
          <a:xfrm>
            <a:off x="10001480" y="3671978"/>
            <a:ext cx="276271" cy="277655"/>
          </a:xfrm>
          <a:custGeom>
            <a:avLst/>
            <a:gdLst/>
            <a:ahLst/>
            <a:cxnLst/>
            <a:rect l="l" t="t" r="r" b="b"/>
            <a:pathLst>
              <a:path w="276271" h="277655">
                <a:moveTo>
                  <a:pt x="0" y="0"/>
                </a:moveTo>
                <a:lnTo>
                  <a:pt x="276270" y="0"/>
                </a:lnTo>
                <a:lnTo>
                  <a:pt x="276270" y="277655"/>
                </a:lnTo>
                <a:lnTo>
                  <a:pt x="0" y="2776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Freeform 16"/>
          <p:cNvSpPr/>
          <p:nvPr/>
        </p:nvSpPr>
        <p:spPr>
          <a:xfrm>
            <a:off x="187073" y="1043882"/>
            <a:ext cx="7811864" cy="935984"/>
          </a:xfrm>
          <a:custGeom>
            <a:avLst/>
            <a:gdLst/>
            <a:ahLst/>
            <a:cxnLst/>
            <a:rect l="l" t="t" r="r" b="b"/>
            <a:pathLst>
              <a:path w="7811864" h="935984">
                <a:moveTo>
                  <a:pt x="0" y="0"/>
                </a:moveTo>
                <a:lnTo>
                  <a:pt x="7811864" y="0"/>
                </a:lnTo>
                <a:lnTo>
                  <a:pt x="7811864" y="935984"/>
                </a:lnTo>
                <a:lnTo>
                  <a:pt x="0" y="9359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7" name="Freeform 17"/>
          <p:cNvSpPr/>
          <p:nvPr/>
        </p:nvSpPr>
        <p:spPr>
          <a:xfrm>
            <a:off x="267729" y="2196893"/>
            <a:ext cx="5926792" cy="1752740"/>
          </a:xfrm>
          <a:custGeom>
            <a:avLst/>
            <a:gdLst/>
            <a:ahLst/>
            <a:cxnLst/>
            <a:rect l="l" t="t" r="r" b="b"/>
            <a:pathLst>
              <a:path w="5926792" h="1752740">
                <a:moveTo>
                  <a:pt x="0" y="0"/>
                </a:moveTo>
                <a:lnTo>
                  <a:pt x="5926792" y="0"/>
                </a:lnTo>
                <a:lnTo>
                  <a:pt x="5926792" y="1752740"/>
                </a:lnTo>
                <a:lnTo>
                  <a:pt x="0" y="17527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87073" y="4275505"/>
            <a:ext cx="7303154" cy="2427549"/>
          </a:xfrm>
          <a:custGeom>
            <a:avLst/>
            <a:gdLst/>
            <a:ahLst/>
            <a:cxnLst/>
            <a:rect l="l" t="t" r="r" b="b"/>
            <a:pathLst>
              <a:path w="7303154" h="2427549">
                <a:moveTo>
                  <a:pt x="0" y="0"/>
                </a:moveTo>
                <a:lnTo>
                  <a:pt x="7303155" y="0"/>
                </a:lnTo>
                <a:lnTo>
                  <a:pt x="7303155" y="2427550"/>
                </a:lnTo>
                <a:lnTo>
                  <a:pt x="0" y="24275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30655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267729" y="7026905"/>
            <a:ext cx="5678218" cy="3109500"/>
          </a:xfrm>
          <a:custGeom>
            <a:avLst/>
            <a:gdLst/>
            <a:ahLst/>
            <a:cxnLst/>
            <a:rect l="l" t="t" r="r" b="b"/>
            <a:pathLst>
              <a:path w="5678218" h="3109500">
                <a:moveTo>
                  <a:pt x="0" y="0"/>
                </a:moveTo>
                <a:lnTo>
                  <a:pt x="5678218" y="0"/>
                </a:lnTo>
                <a:lnTo>
                  <a:pt x="5678218" y="3109500"/>
                </a:lnTo>
                <a:lnTo>
                  <a:pt x="0" y="3109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0" name="Freeform 20"/>
          <p:cNvSpPr/>
          <p:nvPr/>
        </p:nvSpPr>
        <p:spPr>
          <a:xfrm>
            <a:off x="8288611" y="2196893"/>
            <a:ext cx="5620031" cy="4385056"/>
          </a:xfrm>
          <a:custGeom>
            <a:avLst/>
            <a:gdLst/>
            <a:ahLst/>
            <a:cxnLst/>
            <a:rect l="l" t="t" r="r" b="b"/>
            <a:pathLst>
              <a:path w="5620031" h="4385056">
                <a:moveTo>
                  <a:pt x="0" y="0"/>
                </a:moveTo>
                <a:lnTo>
                  <a:pt x="5620031" y="0"/>
                </a:lnTo>
                <a:lnTo>
                  <a:pt x="5620031" y="4385056"/>
                </a:lnTo>
                <a:lnTo>
                  <a:pt x="0" y="438505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1" name="Freeform 21"/>
          <p:cNvSpPr/>
          <p:nvPr/>
        </p:nvSpPr>
        <p:spPr>
          <a:xfrm>
            <a:off x="8281084" y="6784912"/>
            <a:ext cx="8075502" cy="3351493"/>
          </a:xfrm>
          <a:custGeom>
            <a:avLst/>
            <a:gdLst/>
            <a:ahLst/>
            <a:cxnLst/>
            <a:rect l="l" t="t" r="r" b="b"/>
            <a:pathLst>
              <a:path w="8075502" h="3351493">
                <a:moveTo>
                  <a:pt x="0" y="0"/>
                </a:moveTo>
                <a:lnTo>
                  <a:pt x="8075502" y="0"/>
                </a:lnTo>
                <a:lnTo>
                  <a:pt x="8075502" y="3351493"/>
                </a:lnTo>
                <a:lnTo>
                  <a:pt x="0" y="335149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2" name="TextBox 22"/>
          <p:cNvSpPr txBox="1"/>
          <p:nvPr/>
        </p:nvSpPr>
        <p:spPr>
          <a:xfrm>
            <a:off x="8288611" y="1644443"/>
            <a:ext cx="764769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Feature Identification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94F">
                <a:alpha val="100000"/>
              </a:srgbClr>
            </a:gs>
            <a:gs pos="50000">
              <a:srgbClr val="093B69">
                <a:alpha val="100000"/>
              </a:srgbClr>
            </a:gs>
            <a:gs pos="100000">
              <a:srgbClr val="4F9DD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80157" y="4234815"/>
            <a:ext cx="6900310" cy="9189275"/>
          </a:xfrm>
          <a:custGeom>
            <a:avLst/>
            <a:gdLst/>
            <a:ahLst/>
            <a:cxnLst/>
            <a:rect l="l" t="t" r="r" b="b"/>
            <a:pathLst>
              <a:path w="6900310" h="9189275">
                <a:moveTo>
                  <a:pt x="0" y="0"/>
                </a:moveTo>
                <a:lnTo>
                  <a:pt x="6900311" y="0"/>
                </a:lnTo>
                <a:lnTo>
                  <a:pt x="6900311" y="9189276"/>
                </a:lnTo>
                <a:lnTo>
                  <a:pt x="0" y="91892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-503958" y="-359515"/>
            <a:ext cx="18485109" cy="9928571"/>
            <a:chOff x="0" y="0"/>
            <a:chExt cx="4868506" cy="26149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68506" cy="2614932"/>
            </a:xfrm>
            <a:custGeom>
              <a:avLst/>
              <a:gdLst/>
              <a:ahLst/>
              <a:cxnLst/>
              <a:rect l="l" t="t" r="r" b="b"/>
              <a:pathLst>
                <a:path w="4868506" h="2614932">
                  <a:moveTo>
                    <a:pt x="21360" y="0"/>
                  </a:moveTo>
                  <a:lnTo>
                    <a:pt x="4847146" y="0"/>
                  </a:lnTo>
                  <a:cubicBezTo>
                    <a:pt x="4852812" y="0"/>
                    <a:pt x="4858245" y="2250"/>
                    <a:pt x="4862250" y="6256"/>
                  </a:cubicBezTo>
                  <a:cubicBezTo>
                    <a:pt x="4866256" y="10262"/>
                    <a:pt x="4868506" y="15695"/>
                    <a:pt x="4868506" y="21360"/>
                  </a:cubicBezTo>
                  <a:lnTo>
                    <a:pt x="4868506" y="2593573"/>
                  </a:lnTo>
                  <a:cubicBezTo>
                    <a:pt x="4868506" y="2605369"/>
                    <a:pt x="4858943" y="2614932"/>
                    <a:pt x="4847146" y="2614932"/>
                  </a:cubicBezTo>
                  <a:lnTo>
                    <a:pt x="21360" y="2614932"/>
                  </a:lnTo>
                  <a:cubicBezTo>
                    <a:pt x="15695" y="2614932"/>
                    <a:pt x="10262" y="2612682"/>
                    <a:pt x="6256" y="2608676"/>
                  </a:cubicBezTo>
                  <a:cubicBezTo>
                    <a:pt x="2250" y="2604670"/>
                    <a:pt x="0" y="2599237"/>
                    <a:pt x="0" y="2593573"/>
                  </a:cubicBezTo>
                  <a:lnTo>
                    <a:pt x="0" y="21360"/>
                  </a:lnTo>
                  <a:cubicBezTo>
                    <a:pt x="0" y="15695"/>
                    <a:pt x="2250" y="10262"/>
                    <a:pt x="6256" y="6256"/>
                  </a:cubicBezTo>
                  <a:cubicBezTo>
                    <a:pt x="10262" y="2250"/>
                    <a:pt x="15695" y="0"/>
                    <a:pt x="2136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F9DDB">
                    <a:alpha val="100000"/>
                  </a:srgbClr>
                </a:gs>
                <a:gs pos="50000">
                  <a:srgbClr val="0D4E8A">
                    <a:alpha val="100000"/>
                  </a:srgbClr>
                </a:gs>
                <a:gs pos="100000">
                  <a:srgbClr val="00294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68506" cy="26530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530219" y="6039715"/>
            <a:ext cx="11880119" cy="1188011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DD4FF">
                    <a:alpha val="100000"/>
                  </a:srgbClr>
                </a:gs>
                <a:gs pos="50000">
                  <a:srgbClr val="1068B8">
                    <a:alpha val="100000"/>
                  </a:srgbClr>
                </a:gs>
                <a:gs pos="100000">
                  <a:srgbClr val="0858A6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3035671" flipH="1">
            <a:off x="10993010" y="-2332684"/>
            <a:ext cx="5074419" cy="3946337"/>
          </a:xfrm>
          <a:custGeom>
            <a:avLst/>
            <a:gdLst/>
            <a:ahLst/>
            <a:cxnLst/>
            <a:rect l="l" t="t" r="r" b="b"/>
            <a:pathLst>
              <a:path w="5074419" h="3946337">
                <a:moveTo>
                  <a:pt x="5074419" y="0"/>
                </a:moveTo>
                <a:lnTo>
                  <a:pt x="0" y="0"/>
                </a:lnTo>
                <a:lnTo>
                  <a:pt x="0" y="3946337"/>
                </a:lnTo>
                <a:lnTo>
                  <a:pt x="5074419" y="3946337"/>
                </a:lnTo>
                <a:lnTo>
                  <a:pt x="507441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Freeform 10"/>
          <p:cNvSpPr/>
          <p:nvPr/>
        </p:nvSpPr>
        <p:spPr>
          <a:xfrm>
            <a:off x="10523118" y="9258300"/>
            <a:ext cx="501554" cy="504067"/>
          </a:xfrm>
          <a:custGeom>
            <a:avLst/>
            <a:gdLst/>
            <a:ahLst/>
            <a:cxnLst/>
            <a:rect l="l" t="t" r="r" b="b"/>
            <a:pathLst>
              <a:path w="501554" h="504067">
                <a:moveTo>
                  <a:pt x="0" y="0"/>
                </a:moveTo>
                <a:lnTo>
                  <a:pt x="501554" y="0"/>
                </a:lnTo>
                <a:lnTo>
                  <a:pt x="501554" y="504067"/>
                </a:lnTo>
                <a:lnTo>
                  <a:pt x="0" y="5040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Freeform 11"/>
          <p:cNvSpPr/>
          <p:nvPr/>
        </p:nvSpPr>
        <p:spPr>
          <a:xfrm>
            <a:off x="9512861" y="8321793"/>
            <a:ext cx="1010258" cy="1015320"/>
          </a:xfrm>
          <a:custGeom>
            <a:avLst/>
            <a:gdLst/>
            <a:ahLst/>
            <a:cxnLst/>
            <a:rect l="l" t="t" r="r" b="b"/>
            <a:pathLst>
              <a:path w="1010258" h="1015320">
                <a:moveTo>
                  <a:pt x="0" y="0"/>
                </a:moveTo>
                <a:lnTo>
                  <a:pt x="1010257" y="0"/>
                </a:lnTo>
                <a:lnTo>
                  <a:pt x="1010257" y="1015320"/>
                </a:lnTo>
                <a:lnTo>
                  <a:pt x="0" y="10153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Freeform 12"/>
          <p:cNvSpPr/>
          <p:nvPr/>
        </p:nvSpPr>
        <p:spPr>
          <a:xfrm>
            <a:off x="11565216" y="3013075"/>
            <a:ext cx="266327" cy="267662"/>
          </a:xfrm>
          <a:custGeom>
            <a:avLst/>
            <a:gdLst/>
            <a:ahLst/>
            <a:cxnLst/>
            <a:rect l="l" t="t" r="r" b="b"/>
            <a:pathLst>
              <a:path w="266327" h="267662">
                <a:moveTo>
                  <a:pt x="0" y="0"/>
                </a:moveTo>
                <a:lnTo>
                  <a:pt x="266327" y="0"/>
                </a:lnTo>
                <a:lnTo>
                  <a:pt x="266327" y="267662"/>
                </a:lnTo>
                <a:lnTo>
                  <a:pt x="0" y="2676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3" name="Freeform 13"/>
          <p:cNvSpPr/>
          <p:nvPr/>
        </p:nvSpPr>
        <p:spPr>
          <a:xfrm>
            <a:off x="4868641" y="9085079"/>
            <a:ext cx="266327" cy="267662"/>
          </a:xfrm>
          <a:custGeom>
            <a:avLst/>
            <a:gdLst/>
            <a:ahLst/>
            <a:cxnLst/>
            <a:rect l="l" t="t" r="r" b="b"/>
            <a:pathLst>
              <a:path w="266327" h="267662">
                <a:moveTo>
                  <a:pt x="0" y="0"/>
                </a:moveTo>
                <a:lnTo>
                  <a:pt x="266328" y="0"/>
                </a:lnTo>
                <a:lnTo>
                  <a:pt x="266328" y="267662"/>
                </a:lnTo>
                <a:lnTo>
                  <a:pt x="0" y="2676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4" name="Freeform 14"/>
          <p:cNvSpPr/>
          <p:nvPr/>
        </p:nvSpPr>
        <p:spPr>
          <a:xfrm>
            <a:off x="96233" y="1028700"/>
            <a:ext cx="8642364" cy="2451238"/>
          </a:xfrm>
          <a:custGeom>
            <a:avLst/>
            <a:gdLst/>
            <a:ahLst/>
            <a:cxnLst/>
            <a:rect l="l" t="t" r="r" b="b"/>
            <a:pathLst>
              <a:path w="8642364" h="2451238">
                <a:moveTo>
                  <a:pt x="0" y="0"/>
                </a:moveTo>
                <a:lnTo>
                  <a:pt x="8642364" y="0"/>
                </a:lnTo>
                <a:lnTo>
                  <a:pt x="8642364" y="2451238"/>
                </a:lnTo>
                <a:lnTo>
                  <a:pt x="0" y="24512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5" name="Freeform 15"/>
          <p:cNvSpPr/>
          <p:nvPr/>
        </p:nvSpPr>
        <p:spPr>
          <a:xfrm>
            <a:off x="9144000" y="991999"/>
            <a:ext cx="8586972" cy="2798634"/>
          </a:xfrm>
          <a:custGeom>
            <a:avLst/>
            <a:gdLst/>
            <a:ahLst/>
            <a:cxnLst/>
            <a:rect l="l" t="t" r="r" b="b"/>
            <a:pathLst>
              <a:path w="8586972" h="2798634">
                <a:moveTo>
                  <a:pt x="0" y="0"/>
                </a:moveTo>
                <a:lnTo>
                  <a:pt x="8586972" y="0"/>
                </a:lnTo>
                <a:lnTo>
                  <a:pt x="8586972" y="2798634"/>
                </a:lnTo>
                <a:lnTo>
                  <a:pt x="0" y="27986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Freeform 16"/>
          <p:cNvSpPr/>
          <p:nvPr/>
        </p:nvSpPr>
        <p:spPr>
          <a:xfrm>
            <a:off x="5134969" y="4822819"/>
            <a:ext cx="2708097" cy="2292650"/>
          </a:xfrm>
          <a:custGeom>
            <a:avLst/>
            <a:gdLst/>
            <a:ahLst/>
            <a:cxnLst/>
            <a:rect l="l" t="t" r="r" b="b"/>
            <a:pathLst>
              <a:path w="2708097" h="2292650">
                <a:moveTo>
                  <a:pt x="0" y="0"/>
                </a:moveTo>
                <a:lnTo>
                  <a:pt x="2708097" y="0"/>
                </a:lnTo>
                <a:lnTo>
                  <a:pt x="2708097" y="2292651"/>
                </a:lnTo>
                <a:lnTo>
                  <a:pt x="0" y="22926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7" name="Freeform 17"/>
          <p:cNvSpPr/>
          <p:nvPr/>
        </p:nvSpPr>
        <p:spPr>
          <a:xfrm>
            <a:off x="96233" y="4785209"/>
            <a:ext cx="4963044" cy="4551904"/>
          </a:xfrm>
          <a:custGeom>
            <a:avLst/>
            <a:gdLst/>
            <a:ahLst/>
            <a:cxnLst/>
            <a:rect l="l" t="t" r="r" b="b"/>
            <a:pathLst>
              <a:path w="4963044" h="4551904">
                <a:moveTo>
                  <a:pt x="0" y="0"/>
                </a:moveTo>
                <a:lnTo>
                  <a:pt x="4963044" y="0"/>
                </a:lnTo>
                <a:lnTo>
                  <a:pt x="4963044" y="4551904"/>
                </a:lnTo>
                <a:lnTo>
                  <a:pt x="0" y="455190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9015153" y="5272247"/>
            <a:ext cx="8244147" cy="696897"/>
          </a:xfrm>
          <a:custGeom>
            <a:avLst/>
            <a:gdLst/>
            <a:ahLst/>
            <a:cxnLst/>
            <a:rect l="l" t="t" r="r" b="b"/>
            <a:pathLst>
              <a:path w="8244147" h="696897">
                <a:moveTo>
                  <a:pt x="0" y="0"/>
                </a:moveTo>
                <a:lnTo>
                  <a:pt x="8244147" y="0"/>
                </a:lnTo>
                <a:lnTo>
                  <a:pt x="8244147" y="696898"/>
                </a:lnTo>
                <a:lnTo>
                  <a:pt x="0" y="69689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9015153" y="6273945"/>
            <a:ext cx="4549068" cy="1926664"/>
          </a:xfrm>
          <a:custGeom>
            <a:avLst/>
            <a:gdLst/>
            <a:ahLst/>
            <a:cxnLst/>
            <a:rect l="l" t="t" r="r" b="b"/>
            <a:pathLst>
              <a:path w="4549068" h="1926664">
                <a:moveTo>
                  <a:pt x="0" y="0"/>
                </a:moveTo>
                <a:lnTo>
                  <a:pt x="4549068" y="0"/>
                </a:lnTo>
                <a:lnTo>
                  <a:pt x="4549068" y="1926664"/>
                </a:lnTo>
                <a:lnTo>
                  <a:pt x="0" y="192666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0" name="TextBox 20"/>
          <p:cNvSpPr txBox="1"/>
          <p:nvPr/>
        </p:nvSpPr>
        <p:spPr>
          <a:xfrm>
            <a:off x="112440" y="4196715"/>
            <a:ext cx="7647692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Blood Pressure has NaN / blank values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440" y="85725"/>
            <a:ext cx="15071186" cy="520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EDA and Feature Engineering: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024672" y="4052692"/>
            <a:ext cx="8825627" cy="1016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9"/>
              </a:lnSpc>
              <a:spcBef>
                <a:spcPct val="0"/>
              </a:spcBef>
            </a:pPr>
            <a:r>
              <a:rPr lang="en-US" sz="18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 are deciding to keep the BP feature even if it has </a:t>
            </a:r>
            <a:r>
              <a:rPr lang="en-US" sz="1899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alot</a:t>
            </a:r>
            <a:r>
              <a:rPr lang="en-US" sz="18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of missing values. </a:t>
            </a:r>
          </a:p>
          <a:p>
            <a:pPr>
              <a:lnSpc>
                <a:spcPts val="2659"/>
              </a:lnSpc>
              <a:spcBef>
                <a:spcPct val="0"/>
              </a:spcBef>
            </a:pPr>
            <a:r>
              <a:rPr lang="en-US" sz="18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HOW?</a:t>
            </a:r>
          </a:p>
          <a:p>
            <a:pPr>
              <a:lnSpc>
                <a:spcPts val="2659"/>
              </a:lnSpc>
              <a:spcBef>
                <a:spcPct val="0"/>
              </a:spcBef>
            </a:pPr>
            <a:r>
              <a:rPr lang="en-US" sz="18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 have done Linear Regression instead of filling it up with mean. 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4809621" y="6736028"/>
            <a:ext cx="3171530" cy="3171530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0" y="6350000"/>
                  </a:moveTo>
                  <a:lnTo>
                    <a:pt x="6350000" y="6350000"/>
                  </a:lnTo>
                  <a:lnTo>
                    <a:pt x="6350000" y="0"/>
                  </a:lnTo>
                  <a:cubicBezTo>
                    <a:pt x="2843530" y="0"/>
                    <a:pt x="0" y="2843530"/>
                    <a:pt x="0" y="6350000"/>
                  </a:cubicBezTo>
                  <a:close/>
                </a:path>
              </a:pathLst>
            </a:custGeom>
            <a:blipFill>
              <a:blip r:embed="rId14"/>
              <a:stretch>
                <a:fillRect l="-24906" r="-24906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94F">
                <a:alpha val="100000"/>
              </a:srgbClr>
            </a:gs>
            <a:gs pos="50000">
              <a:srgbClr val="093B69">
                <a:alpha val="100000"/>
              </a:srgbClr>
            </a:gs>
            <a:gs pos="100000">
              <a:srgbClr val="4F9DD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49945" flipH="1">
            <a:off x="14100260" y="2553252"/>
            <a:ext cx="8279276" cy="11025671"/>
          </a:xfrm>
          <a:custGeom>
            <a:avLst/>
            <a:gdLst/>
            <a:ahLst/>
            <a:cxnLst/>
            <a:rect l="l" t="t" r="r" b="b"/>
            <a:pathLst>
              <a:path w="8279276" h="11025671">
                <a:moveTo>
                  <a:pt x="8279277" y="0"/>
                </a:moveTo>
                <a:lnTo>
                  <a:pt x="0" y="0"/>
                </a:lnTo>
                <a:lnTo>
                  <a:pt x="0" y="11025671"/>
                </a:lnTo>
                <a:lnTo>
                  <a:pt x="8279277" y="11025671"/>
                </a:lnTo>
                <a:lnTo>
                  <a:pt x="8279277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-1282519" y="-2396971"/>
            <a:ext cx="11051047" cy="11671826"/>
            <a:chOff x="0" y="0"/>
            <a:chExt cx="76957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69570" cy="812800"/>
            </a:xfrm>
            <a:custGeom>
              <a:avLst/>
              <a:gdLst/>
              <a:ahLst/>
              <a:cxnLst/>
              <a:rect l="l" t="t" r="r" b="b"/>
              <a:pathLst>
                <a:path w="769570" h="812800">
                  <a:moveTo>
                    <a:pt x="384785" y="0"/>
                  </a:moveTo>
                  <a:cubicBezTo>
                    <a:pt x="172274" y="0"/>
                    <a:pt x="0" y="181951"/>
                    <a:pt x="0" y="406400"/>
                  </a:cubicBezTo>
                  <a:cubicBezTo>
                    <a:pt x="0" y="630849"/>
                    <a:pt x="172274" y="812800"/>
                    <a:pt x="384785" y="812800"/>
                  </a:cubicBezTo>
                  <a:cubicBezTo>
                    <a:pt x="597296" y="812800"/>
                    <a:pt x="769570" y="630849"/>
                    <a:pt x="769570" y="406400"/>
                  </a:cubicBezTo>
                  <a:cubicBezTo>
                    <a:pt x="769570" y="181951"/>
                    <a:pt x="597296" y="0"/>
                    <a:pt x="38478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F9DDB">
                    <a:alpha val="100000"/>
                  </a:srgbClr>
                </a:gs>
                <a:gs pos="50000">
                  <a:srgbClr val="0D4E8A">
                    <a:alpha val="100000"/>
                  </a:srgbClr>
                </a:gs>
                <a:gs pos="100000">
                  <a:srgbClr val="00294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2147" y="38100"/>
              <a:ext cx="625276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3730614">
            <a:off x="-2351104" y="6544605"/>
            <a:ext cx="5144294" cy="4000678"/>
          </a:xfrm>
          <a:custGeom>
            <a:avLst/>
            <a:gdLst/>
            <a:ahLst/>
            <a:cxnLst/>
            <a:rect l="l" t="t" r="r" b="b"/>
            <a:pathLst>
              <a:path w="5144294" h="4000678">
                <a:moveTo>
                  <a:pt x="0" y="0"/>
                </a:moveTo>
                <a:lnTo>
                  <a:pt x="5144294" y="0"/>
                </a:lnTo>
                <a:lnTo>
                  <a:pt x="5144294" y="4000678"/>
                </a:lnTo>
                <a:lnTo>
                  <a:pt x="0" y="40006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8953925" y="7154215"/>
            <a:ext cx="757925" cy="761723"/>
          </a:xfrm>
          <a:custGeom>
            <a:avLst/>
            <a:gdLst/>
            <a:ahLst/>
            <a:cxnLst/>
            <a:rect l="l" t="t" r="r" b="b"/>
            <a:pathLst>
              <a:path w="757925" h="761723">
                <a:moveTo>
                  <a:pt x="0" y="0"/>
                </a:moveTo>
                <a:lnTo>
                  <a:pt x="757925" y="0"/>
                </a:lnTo>
                <a:lnTo>
                  <a:pt x="757925" y="761722"/>
                </a:lnTo>
                <a:lnTo>
                  <a:pt x="0" y="7617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>
            <a:off x="8132799" y="8219935"/>
            <a:ext cx="415636" cy="417719"/>
          </a:xfrm>
          <a:custGeom>
            <a:avLst/>
            <a:gdLst/>
            <a:ahLst/>
            <a:cxnLst/>
            <a:rect l="l" t="t" r="r" b="b"/>
            <a:pathLst>
              <a:path w="415636" h="417719">
                <a:moveTo>
                  <a:pt x="0" y="0"/>
                </a:moveTo>
                <a:lnTo>
                  <a:pt x="415636" y="0"/>
                </a:lnTo>
                <a:lnTo>
                  <a:pt x="415636" y="417719"/>
                </a:lnTo>
                <a:lnTo>
                  <a:pt x="0" y="4177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6540783" y="9049441"/>
            <a:ext cx="415636" cy="417719"/>
          </a:xfrm>
          <a:custGeom>
            <a:avLst/>
            <a:gdLst/>
            <a:ahLst/>
            <a:cxnLst/>
            <a:rect l="l" t="t" r="r" b="b"/>
            <a:pathLst>
              <a:path w="415636" h="417719">
                <a:moveTo>
                  <a:pt x="0" y="0"/>
                </a:moveTo>
                <a:lnTo>
                  <a:pt x="415637" y="0"/>
                </a:lnTo>
                <a:lnTo>
                  <a:pt x="415637" y="417718"/>
                </a:lnTo>
                <a:lnTo>
                  <a:pt x="0" y="4177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Freeform 10"/>
          <p:cNvSpPr/>
          <p:nvPr/>
        </p:nvSpPr>
        <p:spPr>
          <a:xfrm>
            <a:off x="17051482" y="733425"/>
            <a:ext cx="415636" cy="417719"/>
          </a:xfrm>
          <a:custGeom>
            <a:avLst/>
            <a:gdLst/>
            <a:ahLst/>
            <a:cxnLst/>
            <a:rect l="l" t="t" r="r" b="b"/>
            <a:pathLst>
              <a:path w="415636" h="417719">
                <a:moveTo>
                  <a:pt x="0" y="0"/>
                </a:moveTo>
                <a:lnTo>
                  <a:pt x="415636" y="0"/>
                </a:lnTo>
                <a:lnTo>
                  <a:pt x="415636" y="417719"/>
                </a:lnTo>
                <a:lnTo>
                  <a:pt x="0" y="4177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Freeform 11"/>
          <p:cNvSpPr/>
          <p:nvPr/>
        </p:nvSpPr>
        <p:spPr>
          <a:xfrm>
            <a:off x="163588" y="1575486"/>
            <a:ext cx="9054389" cy="2999266"/>
          </a:xfrm>
          <a:custGeom>
            <a:avLst/>
            <a:gdLst/>
            <a:ahLst/>
            <a:cxnLst/>
            <a:rect l="l" t="t" r="r" b="b"/>
            <a:pathLst>
              <a:path w="9054389" h="2999266">
                <a:moveTo>
                  <a:pt x="0" y="0"/>
                </a:moveTo>
                <a:lnTo>
                  <a:pt x="9054389" y="0"/>
                </a:lnTo>
                <a:lnTo>
                  <a:pt x="9054389" y="2999266"/>
                </a:lnTo>
                <a:lnTo>
                  <a:pt x="0" y="29992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Freeform 12"/>
          <p:cNvSpPr/>
          <p:nvPr/>
        </p:nvSpPr>
        <p:spPr>
          <a:xfrm>
            <a:off x="163588" y="4780672"/>
            <a:ext cx="9111845" cy="3029688"/>
          </a:xfrm>
          <a:custGeom>
            <a:avLst/>
            <a:gdLst/>
            <a:ahLst/>
            <a:cxnLst/>
            <a:rect l="l" t="t" r="r" b="b"/>
            <a:pathLst>
              <a:path w="9111845" h="3029688">
                <a:moveTo>
                  <a:pt x="0" y="0"/>
                </a:moveTo>
                <a:lnTo>
                  <a:pt x="9111844" y="0"/>
                </a:lnTo>
                <a:lnTo>
                  <a:pt x="9111844" y="3029688"/>
                </a:lnTo>
                <a:lnTo>
                  <a:pt x="0" y="30296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3" name="Freeform 13"/>
          <p:cNvSpPr/>
          <p:nvPr/>
        </p:nvSpPr>
        <p:spPr>
          <a:xfrm>
            <a:off x="9720279" y="1327150"/>
            <a:ext cx="7539021" cy="6059488"/>
          </a:xfrm>
          <a:custGeom>
            <a:avLst/>
            <a:gdLst/>
            <a:ahLst/>
            <a:cxnLst/>
            <a:rect l="l" t="t" r="r" b="b"/>
            <a:pathLst>
              <a:path w="7539021" h="6059488">
                <a:moveTo>
                  <a:pt x="0" y="0"/>
                </a:moveTo>
                <a:lnTo>
                  <a:pt x="7539021" y="0"/>
                </a:lnTo>
                <a:lnTo>
                  <a:pt x="7539021" y="6059488"/>
                </a:lnTo>
                <a:lnTo>
                  <a:pt x="0" y="60594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4" name="TextBox 14"/>
          <p:cNvSpPr txBox="1"/>
          <p:nvPr/>
        </p:nvSpPr>
        <p:spPr>
          <a:xfrm>
            <a:off x="123756" y="1053874"/>
            <a:ext cx="7093061" cy="260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Observing Outliers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8124" y="8041648"/>
            <a:ext cx="6947033" cy="871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Number of Pregnancies: Majority 0-2, some up to 15</a:t>
            </a:r>
          </a:p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Glucose: Majority around 100, some up to 400+</a:t>
            </a:r>
          </a:p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BMI and Waist to Hip Ratio, outliers may indicate Obesity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720279" y="7614789"/>
            <a:ext cx="6947033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Orange indicators means diabetics, the blue ones are not diabetic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720279" y="8061709"/>
            <a:ext cx="6947033" cy="575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Deduplication not done because these are unique individual’s features, and had corresponding ID#s from the questionnaires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735635" y="8838420"/>
            <a:ext cx="6947033" cy="575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 are keeping outliers because they have meaningful information, important in predicting diabetes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0" y="127001"/>
            <a:ext cx="15071186" cy="520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EDA and Feature Engineering: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94F">
                <a:alpha val="100000"/>
              </a:srgbClr>
            </a:gs>
            <a:gs pos="50000">
              <a:srgbClr val="093B69">
                <a:alpha val="100000"/>
              </a:srgbClr>
            </a:gs>
            <a:gs pos="100000">
              <a:srgbClr val="4F9DD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317758" y="-1257300"/>
            <a:ext cx="11651519" cy="11880119"/>
            <a:chOff x="0" y="0"/>
            <a:chExt cx="79716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97160" cy="812800"/>
            </a:xfrm>
            <a:custGeom>
              <a:avLst/>
              <a:gdLst/>
              <a:ahLst/>
              <a:cxnLst/>
              <a:rect l="l" t="t" r="r" b="b"/>
              <a:pathLst>
                <a:path w="797160" h="812800">
                  <a:moveTo>
                    <a:pt x="398580" y="0"/>
                  </a:moveTo>
                  <a:cubicBezTo>
                    <a:pt x="178450" y="0"/>
                    <a:pt x="0" y="181951"/>
                    <a:pt x="0" y="406400"/>
                  </a:cubicBezTo>
                  <a:cubicBezTo>
                    <a:pt x="0" y="630849"/>
                    <a:pt x="178450" y="812800"/>
                    <a:pt x="398580" y="812800"/>
                  </a:cubicBezTo>
                  <a:cubicBezTo>
                    <a:pt x="618710" y="812800"/>
                    <a:pt x="797160" y="630849"/>
                    <a:pt x="797160" y="406400"/>
                  </a:cubicBezTo>
                  <a:cubicBezTo>
                    <a:pt x="797160" y="181951"/>
                    <a:pt x="618710" y="0"/>
                    <a:pt x="39858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DD4FF">
                    <a:alpha val="100000"/>
                  </a:srgbClr>
                </a:gs>
                <a:gs pos="50000">
                  <a:srgbClr val="1068B8">
                    <a:alpha val="100000"/>
                  </a:srgbClr>
                </a:gs>
                <a:gs pos="100000">
                  <a:srgbClr val="0858A6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4734" y="38100"/>
              <a:ext cx="647692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3035671" flipH="1">
            <a:off x="2934616" y="7387802"/>
            <a:ext cx="3910231" cy="3040957"/>
          </a:xfrm>
          <a:custGeom>
            <a:avLst/>
            <a:gdLst/>
            <a:ahLst/>
            <a:cxnLst/>
            <a:rect l="l" t="t" r="r" b="b"/>
            <a:pathLst>
              <a:path w="3910231" h="3040957">
                <a:moveTo>
                  <a:pt x="3910231" y="0"/>
                </a:moveTo>
                <a:lnTo>
                  <a:pt x="0" y="0"/>
                </a:lnTo>
                <a:lnTo>
                  <a:pt x="0" y="3040956"/>
                </a:lnTo>
                <a:lnTo>
                  <a:pt x="3910231" y="3040956"/>
                </a:lnTo>
                <a:lnTo>
                  <a:pt x="391023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9" name="Group 9"/>
          <p:cNvGrpSpPr/>
          <p:nvPr/>
        </p:nvGrpSpPr>
        <p:grpSpPr>
          <a:xfrm>
            <a:off x="15990597" y="4095727"/>
            <a:ext cx="2285458" cy="5666640"/>
            <a:chOff x="0" y="0"/>
            <a:chExt cx="2561069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61069" cy="6350000"/>
            </a:xfrm>
            <a:custGeom>
              <a:avLst/>
              <a:gdLst/>
              <a:ahLst/>
              <a:cxnLst/>
              <a:rect l="l" t="t" r="r" b="b"/>
              <a:pathLst>
                <a:path w="2561069" h="6350000">
                  <a:moveTo>
                    <a:pt x="2561069" y="0"/>
                  </a:moveTo>
                  <a:lnTo>
                    <a:pt x="2561069" y="6350000"/>
                  </a:lnTo>
                  <a:cubicBezTo>
                    <a:pt x="1146632" y="6350000"/>
                    <a:pt x="0" y="4928502"/>
                    <a:pt x="0" y="3175000"/>
                  </a:cubicBezTo>
                  <a:cubicBezTo>
                    <a:pt x="0" y="1421498"/>
                    <a:pt x="1146632" y="0"/>
                    <a:pt x="2561069" y="0"/>
                  </a:cubicBezTo>
                  <a:close/>
                </a:path>
              </a:pathLst>
            </a:custGeom>
            <a:blipFill>
              <a:blip r:embed="rId4"/>
              <a:stretch>
                <a:fillRect l="-40550" t="-16195" r="-51395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707762" y="9153757"/>
            <a:ext cx="619727" cy="622832"/>
          </a:xfrm>
          <a:custGeom>
            <a:avLst/>
            <a:gdLst/>
            <a:ahLst/>
            <a:cxnLst/>
            <a:rect l="l" t="t" r="r" b="b"/>
            <a:pathLst>
              <a:path w="619727" h="622832">
                <a:moveTo>
                  <a:pt x="0" y="0"/>
                </a:moveTo>
                <a:lnTo>
                  <a:pt x="619728" y="0"/>
                </a:lnTo>
                <a:lnTo>
                  <a:pt x="619728" y="622832"/>
                </a:lnTo>
                <a:lnTo>
                  <a:pt x="0" y="6228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dirty="0"/>
          </a:p>
        </p:txBody>
      </p:sp>
      <p:sp>
        <p:nvSpPr>
          <p:cNvPr id="13" name="Freeform 13"/>
          <p:cNvSpPr/>
          <p:nvPr/>
        </p:nvSpPr>
        <p:spPr>
          <a:xfrm>
            <a:off x="5953241" y="2631959"/>
            <a:ext cx="619727" cy="622832"/>
          </a:xfrm>
          <a:custGeom>
            <a:avLst/>
            <a:gdLst/>
            <a:ahLst/>
            <a:cxnLst/>
            <a:rect l="l" t="t" r="r" b="b"/>
            <a:pathLst>
              <a:path w="619727" h="622832">
                <a:moveTo>
                  <a:pt x="0" y="0"/>
                </a:moveTo>
                <a:lnTo>
                  <a:pt x="619727" y="0"/>
                </a:lnTo>
                <a:lnTo>
                  <a:pt x="619727" y="622832"/>
                </a:lnTo>
                <a:lnTo>
                  <a:pt x="0" y="6228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4" name="Freeform 14"/>
          <p:cNvSpPr/>
          <p:nvPr/>
        </p:nvSpPr>
        <p:spPr>
          <a:xfrm>
            <a:off x="6397340" y="9258300"/>
            <a:ext cx="501554" cy="504067"/>
          </a:xfrm>
          <a:custGeom>
            <a:avLst/>
            <a:gdLst/>
            <a:ahLst/>
            <a:cxnLst/>
            <a:rect l="l" t="t" r="r" b="b"/>
            <a:pathLst>
              <a:path w="501554" h="504067">
                <a:moveTo>
                  <a:pt x="0" y="0"/>
                </a:moveTo>
                <a:lnTo>
                  <a:pt x="501554" y="0"/>
                </a:lnTo>
                <a:lnTo>
                  <a:pt x="501554" y="504067"/>
                </a:lnTo>
                <a:lnTo>
                  <a:pt x="0" y="5040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5" name="Freeform 15"/>
          <p:cNvSpPr/>
          <p:nvPr/>
        </p:nvSpPr>
        <p:spPr>
          <a:xfrm>
            <a:off x="168360" y="1178039"/>
            <a:ext cx="4837631" cy="4294836"/>
          </a:xfrm>
          <a:custGeom>
            <a:avLst/>
            <a:gdLst/>
            <a:ahLst/>
            <a:cxnLst/>
            <a:rect l="l" t="t" r="r" b="b"/>
            <a:pathLst>
              <a:path w="3033266" h="2939012">
                <a:moveTo>
                  <a:pt x="0" y="0"/>
                </a:moveTo>
                <a:lnTo>
                  <a:pt x="3033266" y="0"/>
                </a:lnTo>
                <a:lnTo>
                  <a:pt x="3033266" y="2939012"/>
                </a:lnTo>
                <a:lnTo>
                  <a:pt x="0" y="29390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Freeform 16"/>
          <p:cNvSpPr/>
          <p:nvPr/>
        </p:nvSpPr>
        <p:spPr>
          <a:xfrm>
            <a:off x="152886" y="6389825"/>
            <a:ext cx="4875373" cy="2719136"/>
          </a:xfrm>
          <a:custGeom>
            <a:avLst/>
            <a:gdLst/>
            <a:ahLst/>
            <a:cxnLst/>
            <a:rect l="l" t="t" r="r" b="b"/>
            <a:pathLst>
              <a:path w="4643204" h="2285264">
                <a:moveTo>
                  <a:pt x="0" y="0"/>
                </a:moveTo>
                <a:lnTo>
                  <a:pt x="4643204" y="0"/>
                </a:lnTo>
                <a:lnTo>
                  <a:pt x="4643204" y="2285264"/>
                </a:lnTo>
                <a:lnTo>
                  <a:pt x="0" y="22852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7" name="Freeform 17"/>
          <p:cNvSpPr/>
          <p:nvPr/>
        </p:nvSpPr>
        <p:spPr>
          <a:xfrm>
            <a:off x="7282490" y="873860"/>
            <a:ext cx="7480355" cy="1438476"/>
          </a:xfrm>
          <a:custGeom>
            <a:avLst/>
            <a:gdLst/>
            <a:ahLst/>
            <a:cxnLst/>
            <a:rect l="l" t="t" r="r" b="b"/>
            <a:pathLst>
              <a:path w="7480355" h="1438476">
                <a:moveTo>
                  <a:pt x="0" y="0"/>
                </a:moveTo>
                <a:lnTo>
                  <a:pt x="7480355" y="0"/>
                </a:lnTo>
                <a:lnTo>
                  <a:pt x="7480355" y="1438476"/>
                </a:lnTo>
                <a:lnTo>
                  <a:pt x="0" y="1438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5071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7333640" y="3296537"/>
            <a:ext cx="3200608" cy="792230"/>
          </a:xfrm>
          <a:custGeom>
            <a:avLst/>
            <a:gdLst/>
            <a:ahLst/>
            <a:cxnLst/>
            <a:rect l="l" t="t" r="r" b="b"/>
            <a:pathLst>
              <a:path w="3200608" h="792230">
                <a:moveTo>
                  <a:pt x="0" y="0"/>
                </a:moveTo>
                <a:lnTo>
                  <a:pt x="3200609" y="0"/>
                </a:lnTo>
                <a:lnTo>
                  <a:pt x="3200609" y="792230"/>
                </a:lnTo>
                <a:lnTo>
                  <a:pt x="0" y="79223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7333640" y="4363357"/>
            <a:ext cx="4875373" cy="1929835"/>
          </a:xfrm>
          <a:custGeom>
            <a:avLst/>
            <a:gdLst/>
            <a:ahLst/>
            <a:cxnLst/>
            <a:rect l="l" t="t" r="r" b="b"/>
            <a:pathLst>
              <a:path w="4875373" h="1929835">
                <a:moveTo>
                  <a:pt x="0" y="0"/>
                </a:moveTo>
                <a:lnTo>
                  <a:pt x="4875373" y="0"/>
                </a:lnTo>
                <a:lnTo>
                  <a:pt x="4875373" y="1929836"/>
                </a:lnTo>
                <a:lnTo>
                  <a:pt x="0" y="192983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0" name="Freeform 20"/>
          <p:cNvSpPr/>
          <p:nvPr/>
        </p:nvSpPr>
        <p:spPr>
          <a:xfrm>
            <a:off x="12446657" y="4358803"/>
            <a:ext cx="1792038" cy="1807103"/>
          </a:xfrm>
          <a:custGeom>
            <a:avLst/>
            <a:gdLst/>
            <a:ahLst/>
            <a:cxnLst/>
            <a:rect l="l" t="t" r="r" b="b"/>
            <a:pathLst>
              <a:path w="1792038" h="1807103">
                <a:moveTo>
                  <a:pt x="0" y="0"/>
                </a:moveTo>
                <a:lnTo>
                  <a:pt x="1792038" y="0"/>
                </a:lnTo>
                <a:lnTo>
                  <a:pt x="1792038" y="1807102"/>
                </a:lnTo>
                <a:lnTo>
                  <a:pt x="0" y="180710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5974" r="-1696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1" name="Freeform 21"/>
          <p:cNvSpPr/>
          <p:nvPr/>
        </p:nvSpPr>
        <p:spPr>
          <a:xfrm>
            <a:off x="7345731" y="7302153"/>
            <a:ext cx="6933604" cy="454663"/>
          </a:xfrm>
          <a:custGeom>
            <a:avLst/>
            <a:gdLst/>
            <a:ahLst/>
            <a:cxnLst/>
            <a:rect l="l" t="t" r="r" b="b"/>
            <a:pathLst>
              <a:path w="6933604" h="454663">
                <a:moveTo>
                  <a:pt x="0" y="0"/>
                </a:moveTo>
                <a:lnTo>
                  <a:pt x="6933603" y="0"/>
                </a:lnTo>
                <a:lnTo>
                  <a:pt x="6933603" y="454663"/>
                </a:lnTo>
                <a:lnTo>
                  <a:pt x="0" y="45466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CA" dirty="0"/>
          </a:p>
        </p:txBody>
      </p:sp>
      <p:sp>
        <p:nvSpPr>
          <p:cNvPr id="22" name="Freeform 22"/>
          <p:cNvSpPr/>
          <p:nvPr/>
        </p:nvSpPr>
        <p:spPr>
          <a:xfrm>
            <a:off x="7341583" y="7946519"/>
            <a:ext cx="3604834" cy="1348828"/>
          </a:xfrm>
          <a:custGeom>
            <a:avLst/>
            <a:gdLst/>
            <a:ahLst/>
            <a:cxnLst/>
            <a:rect l="l" t="t" r="r" b="b"/>
            <a:pathLst>
              <a:path w="3604834" h="1348828">
                <a:moveTo>
                  <a:pt x="0" y="0"/>
                </a:moveTo>
                <a:lnTo>
                  <a:pt x="3604833" y="0"/>
                </a:lnTo>
                <a:lnTo>
                  <a:pt x="3604833" y="1348828"/>
                </a:lnTo>
                <a:lnTo>
                  <a:pt x="0" y="134882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3" name="TextBox 23"/>
          <p:cNvSpPr txBox="1"/>
          <p:nvPr/>
        </p:nvSpPr>
        <p:spPr>
          <a:xfrm>
            <a:off x="91283" y="803971"/>
            <a:ext cx="8207512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Correlation Matrix to the Target Variable (Outcome)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0" y="127001"/>
            <a:ext cx="15071186" cy="520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EDA and Feature Engineering: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-556913" y="5583079"/>
            <a:ext cx="4375280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BMI &amp;Waist to Hip Strong, correlation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-741021" y="5890184"/>
            <a:ext cx="6339066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Glucose, Age, BMI and Waist to hip correlated to Outcome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92644" y="9401618"/>
            <a:ext cx="4122182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Target Variable showing unbalanced dataset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604732" y="2479193"/>
            <a:ext cx="8529460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 have balanced the dataset resulting to  4463 records each for diabetic and not diabetic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309027" y="6908567"/>
            <a:ext cx="4192838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Avoiding Data Leakage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825554" y="2893905"/>
            <a:ext cx="2529632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Identifying the Axis 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005221" y="6498904"/>
            <a:ext cx="4277558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 as the Outcome and X are the other features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042224" y="9413140"/>
            <a:ext cx="3671834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 have scaled the data after splitting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94F">
                <a:alpha val="100000"/>
              </a:srgbClr>
            </a:gs>
            <a:gs pos="50000">
              <a:srgbClr val="093B69">
                <a:alpha val="100000"/>
              </a:srgbClr>
            </a:gs>
            <a:gs pos="100000">
              <a:srgbClr val="4F9DD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34609" y="-3313408"/>
            <a:ext cx="17545276" cy="12375310"/>
            <a:chOff x="0" y="0"/>
            <a:chExt cx="1152359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2359" cy="812800"/>
            </a:xfrm>
            <a:custGeom>
              <a:avLst/>
              <a:gdLst/>
              <a:ahLst/>
              <a:cxnLst/>
              <a:rect l="l" t="t" r="r" b="b"/>
              <a:pathLst>
                <a:path w="1152359" h="812800">
                  <a:moveTo>
                    <a:pt x="576179" y="0"/>
                  </a:moveTo>
                  <a:cubicBezTo>
                    <a:pt x="257964" y="0"/>
                    <a:pt x="0" y="181951"/>
                    <a:pt x="0" y="406400"/>
                  </a:cubicBezTo>
                  <a:cubicBezTo>
                    <a:pt x="0" y="630849"/>
                    <a:pt x="257964" y="812800"/>
                    <a:pt x="576179" y="812800"/>
                  </a:cubicBezTo>
                  <a:cubicBezTo>
                    <a:pt x="894395" y="812800"/>
                    <a:pt x="1152359" y="630849"/>
                    <a:pt x="1152359" y="406400"/>
                  </a:cubicBezTo>
                  <a:cubicBezTo>
                    <a:pt x="1152359" y="181951"/>
                    <a:pt x="894395" y="0"/>
                    <a:pt x="57617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F9DDB">
                    <a:alpha val="100000"/>
                  </a:srgbClr>
                </a:gs>
                <a:gs pos="50000">
                  <a:srgbClr val="0D4E8A">
                    <a:alpha val="100000"/>
                  </a:srgbClr>
                </a:gs>
                <a:gs pos="100000">
                  <a:srgbClr val="00294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8034" y="38100"/>
              <a:ext cx="936292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784500" y="-999511"/>
            <a:ext cx="4390123" cy="6222561"/>
            <a:chOff x="0" y="0"/>
            <a:chExt cx="6350000" cy="90004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9000490"/>
            </a:xfrm>
            <a:custGeom>
              <a:avLst/>
              <a:gdLst/>
              <a:ahLst/>
              <a:cxnLst/>
              <a:rect l="l" t="t" r="r" b="b"/>
              <a:pathLst>
                <a:path w="6350000" h="9000490">
                  <a:moveTo>
                    <a:pt x="0" y="9000490"/>
                  </a:moveTo>
                  <a:lnTo>
                    <a:pt x="6350000" y="9000490"/>
                  </a:lnTo>
                  <a:lnTo>
                    <a:pt x="6350000" y="0"/>
                  </a:lnTo>
                  <a:cubicBezTo>
                    <a:pt x="2843530" y="0"/>
                    <a:pt x="0" y="4030419"/>
                    <a:pt x="0" y="9000490"/>
                  </a:cubicBezTo>
                  <a:close/>
                </a:path>
              </a:pathLst>
            </a:custGeom>
            <a:gradFill rotWithShape="1">
              <a:gsLst>
                <a:gs pos="0">
                  <a:srgbClr val="9DD4FF">
                    <a:alpha val="100000"/>
                  </a:srgbClr>
                </a:gs>
                <a:gs pos="50000">
                  <a:srgbClr val="1068B8">
                    <a:alpha val="100000"/>
                  </a:srgbClr>
                </a:gs>
                <a:gs pos="100000">
                  <a:srgbClr val="0858A6">
                    <a:alpha val="100000"/>
                  </a:srgbClr>
                </a:gs>
              </a:gsLst>
              <a:lin ang="5400000"/>
            </a:gra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829966" y="683969"/>
            <a:ext cx="4211618" cy="4211618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0" y="6350000"/>
                  </a:moveTo>
                  <a:lnTo>
                    <a:pt x="6350000" y="6350000"/>
                  </a:lnTo>
                  <a:lnTo>
                    <a:pt x="6350000" y="0"/>
                  </a:lnTo>
                  <a:cubicBezTo>
                    <a:pt x="2843530" y="0"/>
                    <a:pt x="0" y="2843530"/>
                    <a:pt x="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4906" r="-24906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3720" y="941545"/>
            <a:ext cx="19171243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 have used 6 different Machine learning models to predict overfitting, underfitting and Accuracy </a:t>
            </a:r>
          </a:p>
        </p:txBody>
      </p:sp>
      <p:sp>
        <p:nvSpPr>
          <p:cNvPr id="10" name="Freeform 10"/>
          <p:cNvSpPr/>
          <p:nvPr/>
        </p:nvSpPr>
        <p:spPr>
          <a:xfrm>
            <a:off x="-1815729" y="4663662"/>
            <a:ext cx="6900310" cy="9189275"/>
          </a:xfrm>
          <a:custGeom>
            <a:avLst/>
            <a:gdLst/>
            <a:ahLst/>
            <a:cxnLst/>
            <a:rect l="l" t="t" r="r" b="b"/>
            <a:pathLst>
              <a:path w="6900310" h="9189275">
                <a:moveTo>
                  <a:pt x="0" y="0"/>
                </a:moveTo>
                <a:lnTo>
                  <a:pt x="6900310" y="0"/>
                </a:lnTo>
                <a:lnTo>
                  <a:pt x="6900310" y="9189276"/>
                </a:lnTo>
                <a:lnTo>
                  <a:pt x="0" y="91892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Freeform 11"/>
          <p:cNvSpPr/>
          <p:nvPr/>
        </p:nvSpPr>
        <p:spPr>
          <a:xfrm rot="-3035671" flipH="1">
            <a:off x="11425795" y="4072123"/>
            <a:ext cx="5074419" cy="3946337"/>
          </a:xfrm>
          <a:custGeom>
            <a:avLst/>
            <a:gdLst/>
            <a:ahLst/>
            <a:cxnLst/>
            <a:rect l="l" t="t" r="r" b="b"/>
            <a:pathLst>
              <a:path w="5074419" h="3946337">
                <a:moveTo>
                  <a:pt x="5074419" y="0"/>
                </a:moveTo>
                <a:lnTo>
                  <a:pt x="0" y="0"/>
                </a:lnTo>
                <a:lnTo>
                  <a:pt x="0" y="3946336"/>
                </a:lnTo>
                <a:lnTo>
                  <a:pt x="5074419" y="3946336"/>
                </a:lnTo>
                <a:lnTo>
                  <a:pt x="507441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Freeform 12"/>
          <p:cNvSpPr/>
          <p:nvPr/>
        </p:nvSpPr>
        <p:spPr>
          <a:xfrm>
            <a:off x="7722666" y="8108049"/>
            <a:ext cx="276271" cy="277655"/>
          </a:xfrm>
          <a:custGeom>
            <a:avLst/>
            <a:gdLst/>
            <a:ahLst/>
            <a:cxnLst/>
            <a:rect l="l" t="t" r="r" b="b"/>
            <a:pathLst>
              <a:path w="276271" h="277655">
                <a:moveTo>
                  <a:pt x="0" y="0"/>
                </a:moveTo>
                <a:lnTo>
                  <a:pt x="276271" y="0"/>
                </a:lnTo>
                <a:lnTo>
                  <a:pt x="276271" y="277655"/>
                </a:lnTo>
                <a:lnTo>
                  <a:pt x="0" y="277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3" name="Freeform 13"/>
          <p:cNvSpPr/>
          <p:nvPr/>
        </p:nvSpPr>
        <p:spPr>
          <a:xfrm>
            <a:off x="7692592" y="8836026"/>
            <a:ext cx="612689" cy="615759"/>
          </a:xfrm>
          <a:custGeom>
            <a:avLst/>
            <a:gdLst/>
            <a:ahLst/>
            <a:cxnLst/>
            <a:rect l="l" t="t" r="r" b="b"/>
            <a:pathLst>
              <a:path w="612689" h="615759">
                <a:moveTo>
                  <a:pt x="0" y="0"/>
                </a:moveTo>
                <a:lnTo>
                  <a:pt x="612690" y="0"/>
                </a:lnTo>
                <a:lnTo>
                  <a:pt x="612690" y="615759"/>
                </a:lnTo>
                <a:lnTo>
                  <a:pt x="0" y="6157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4" name="Freeform 14"/>
          <p:cNvSpPr/>
          <p:nvPr/>
        </p:nvSpPr>
        <p:spPr>
          <a:xfrm>
            <a:off x="11638032" y="2735420"/>
            <a:ext cx="276271" cy="277655"/>
          </a:xfrm>
          <a:custGeom>
            <a:avLst/>
            <a:gdLst/>
            <a:ahLst/>
            <a:cxnLst/>
            <a:rect l="l" t="t" r="r" b="b"/>
            <a:pathLst>
              <a:path w="276271" h="277655">
                <a:moveTo>
                  <a:pt x="0" y="0"/>
                </a:moveTo>
                <a:lnTo>
                  <a:pt x="276271" y="0"/>
                </a:lnTo>
                <a:lnTo>
                  <a:pt x="276271" y="277655"/>
                </a:lnTo>
                <a:lnTo>
                  <a:pt x="0" y="277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5" name="Freeform 15"/>
          <p:cNvSpPr/>
          <p:nvPr/>
        </p:nvSpPr>
        <p:spPr>
          <a:xfrm>
            <a:off x="11361762" y="3318241"/>
            <a:ext cx="276271" cy="277655"/>
          </a:xfrm>
          <a:custGeom>
            <a:avLst/>
            <a:gdLst/>
            <a:ahLst/>
            <a:cxnLst/>
            <a:rect l="l" t="t" r="r" b="b"/>
            <a:pathLst>
              <a:path w="276271" h="277655">
                <a:moveTo>
                  <a:pt x="0" y="0"/>
                </a:moveTo>
                <a:lnTo>
                  <a:pt x="276270" y="0"/>
                </a:lnTo>
                <a:lnTo>
                  <a:pt x="276270" y="277655"/>
                </a:lnTo>
                <a:lnTo>
                  <a:pt x="0" y="277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Freeform 16"/>
          <p:cNvSpPr/>
          <p:nvPr/>
        </p:nvSpPr>
        <p:spPr>
          <a:xfrm>
            <a:off x="153720" y="1557495"/>
            <a:ext cx="2144477" cy="478864"/>
          </a:xfrm>
          <a:custGeom>
            <a:avLst/>
            <a:gdLst/>
            <a:ahLst/>
            <a:cxnLst/>
            <a:rect l="l" t="t" r="r" b="b"/>
            <a:pathLst>
              <a:path w="2144477" h="478864">
                <a:moveTo>
                  <a:pt x="0" y="0"/>
                </a:moveTo>
                <a:lnTo>
                  <a:pt x="2144477" y="0"/>
                </a:lnTo>
                <a:lnTo>
                  <a:pt x="2144477" y="478864"/>
                </a:lnTo>
                <a:lnTo>
                  <a:pt x="0" y="4788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7" name="Freeform 17"/>
          <p:cNvSpPr/>
          <p:nvPr/>
        </p:nvSpPr>
        <p:spPr>
          <a:xfrm>
            <a:off x="206427" y="3917817"/>
            <a:ext cx="1924763" cy="745846"/>
          </a:xfrm>
          <a:custGeom>
            <a:avLst/>
            <a:gdLst/>
            <a:ahLst/>
            <a:cxnLst/>
            <a:rect l="l" t="t" r="r" b="b"/>
            <a:pathLst>
              <a:path w="1924763" h="745846">
                <a:moveTo>
                  <a:pt x="0" y="0"/>
                </a:moveTo>
                <a:lnTo>
                  <a:pt x="1924763" y="0"/>
                </a:lnTo>
                <a:lnTo>
                  <a:pt x="1924763" y="745845"/>
                </a:lnTo>
                <a:lnTo>
                  <a:pt x="0" y="74584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53720" y="7221421"/>
            <a:ext cx="2701664" cy="690206"/>
          </a:xfrm>
          <a:custGeom>
            <a:avLst/>
            <a:gdLst/>
            <a:ahLst/>
            <a:cxnLst/>
            <a:rect l="l" t="t" r="r" b="b"/>
            <a:pathLst>
              <a:path w="2701664" h="690206">
                <a:moveTo>
                  <a:pt x="0" y="0"/>
                </a:moveTo>
                <a:lnTo>
                  <a:pt x="2701664" y="0"/>
                </a:lnTo>
                <a:lnTo>
                  <a:pt x="2701664" y="690206"/>
                </a:lnTo>
                <a:lnTo>
                  <a:pt x="0" y="6902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7998937" y="1557495"/>
            <a:ext cx="2891866" cy="554274"/>
          </a:xfrm>
          <a:custGeom>
            <a:avLst/>
            <a:gdLst/>
            <a:ahLst/>
            <a:cxnLst/>
            <a:rect l="l" t="t" r="r" b="b"/>
            <a:pathLst>
              <a:path w="2891866" h="554274">
                <a:moveTo>
                  <a:pt x="0" y="0"/>
                </a:moveTo>
                <a:lnTo>
                  <a:pt x="2891866" y="0"/>
                </a:lnTo>
                <a:lnTo>
                  <a:pt x="2891866" y="554274"/>
                </a:lnTo>
                <a:lnTo>
                  <a:pt x="0" y="55427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0" name="Freeform 20"/>
          <p:cNvSpPr/>
          <p:nvPr/>
        </p:nvSpPr>
        <p:spPr>
          <a:xfrm>
            <a:off x="7998937" y="4255688"/>
            <a:ext cx="2347708" cy="706837"/>
          </a:xfrm>
          <a:custGeom>
            <a:avLst/>
            <a:gdLst/>
            <a:ahLst/>
            <a:cxnLst/>
            <a:rect l="l" t="t" r="r" b="b"/>
            <a:pathLst>
              <a:path w="2347708" h="706837">
                <a:moveTo>
                  <a:pt x="0" y="0"/>
                </a:moveTo>
                <a:lnTo>
                  <a:pt x="2347709" y="0"/>
                </a:lnTo>
                <a:lnTo>
                  <a:pt x="2347709" y="706837"/>
                </a:lnTo>
                <a:lnTo>
                  <a:pt x="0" y="70683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1" name="Freeform 21"/>
          <p:cNvSpPr/>
          <p:nvPr/>
        </p:nvSpPr>
        <p:spPr>
          <a:xfrm>
            <a:off x="7989412" y="7126302"/>
            <a:ext cx="2366758" cy="676217"/>
          </a:xfrm>
          <a:custGeom>
            <a:avLst/>
            <a:gdLst/>
            <a:ahLst/>
            <a:cxnLst/>
            <a:rect l="l" t="t" r="r" b="b"/>
            <a:pathLst>
              <a:path w="2366758" h="676217">
                <a:moveTo>
                  <a:pt x="0" y="0"/>
                </a:moveTo>
                <a:lnTo>
                  <a:pt x="2366759" y="0"/>
                </a:lnTo>
                <a:lnTo>
                  <a:pt x="2366759" y="676216"/>
                </a:lnTo>
                <a:lnTo>
                  <a:pt x="0" y="67621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2" name="Freeform 22"/>
          <p:cNvSpPr/>
          <p:nvPr/>
        </p:nvSpPr>
        <p:spPr>
          <a:xfrm>
            <a:off x="153720" y="2422595"/>
            <a:ext cx="7290267" cy="903305"/>
          </a:xfrm>
          <a:custGeom>
            <a:avLst/>
            <a:gdLst/>
            <a:ahLst/>
            <a:cxnLst/>
            <a:rect l="l" t="t" r="r" b="b"/>
            <a:pathLst>
              <a:path w="7290267" h="903305">
                <a:moveTo>
                  <a:pt x="0" y="0"/>
                </a:moveTo>
                <a:lnTo>
                  <a:pt x="7290267" y="0"/>
                </a:lnTo>
                <a:lnTo>
                  <a:pt x="7290267" y="903305"/>
                </a:lnTo>
                <a:lnTo>
                  <a:pt x="0" y="90330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b="-12153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3" name="Freeform 23"/>
          <p:cNvSpPr/>
          <p:nvPr/>
        </p:nvSpPr>
        <p:spPr>
          <a:xfrm>
            <a:off x="153720" y="5143500"/>
            <a:ext cx="6773674" cy="1420696"/>
          </a:xfrm>
          <a:custGeom>
            <a:avLst/>
            <a:gdLst/>
            <a:ahLst/>
            <a:cxnLst/>
            <a:rect l="l" t="t" r="r" b="b"/>
            <a:pathLst>
              <a:path w="6773674" h="1420696">
                <a:moveTo>
                  <a:pt x="0" y="0"/>
                </a:moveTo>
                <a:lnTo>
                  <a:pt x="6773673" y="0"/>
                </a:lnTo>
                <a:lnTo>
                  <a:pt x="6773673" y="1420696"/>
                </a:lnTo>
                <a:lnTo>
                  <a:pt x="0" y="142069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4" name="Freeform 24"/>
          <p:cNvSpPr/>
          <p:nvPr/>
        </p:nvSpPr>
        <p:spPr>
          <a:xfrm>
            <a:off x="153720" y="8252354"/>
            <a:ext cx="6773674" cy="1092528"/>
          </a:xfrm>
          <a:custGeom>
            <a:avLst/>
            <a:gdLst/>
            <a:ahLst/>
            <a:cxnLst/>
            <a:rect l="l" t="t" r="r" b="b"/>
            <a:pathLst>
              <a:path w="6773674" h="1092528">
                <a:moveTo>
                  <a:pt x="0" y="0"/>
                </a:moveTo>
                <a:lnTo>
                  <a:pt x="6773673" y="0"/>
                </a:lnTo>
                <a:lnTo>
                  <a:pt x="6773673" y="1092528"/>
                </a:lnTo>
                <a:lnTo>
                  <a:pt x="0" y="109252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5" name="Freeform 25"/>
          <p:cNvSpPr/>
          <p:nvPr/>
        </p:nvSpPr>
        <p:spPr>
          <a:xfrm>
            <a:off x="7997107" y="2465128"/>
            <a:ext cx="5787392" cy="1153044"/>
          </a:xfrm>
          <a:custGeom>
            <a:avLst/>
            <a:gdLst/>
            <a:ahLst/>
            <a:cxnLst/>
            <a:rect l="l" t="t" r="r" b="b"/>
            <a:pathLst>
              <a:path w="5787392" h="1153044">
                <a:moveTo>
                  <a:pt x="0" y="0"/>
                </a:moveTo>
                <a:lnTo>
                  <a:pt x="5787393" y="0"/>
                </a:lnTo>
                <a:lnTo>
                  <a:pt x="5787393" y="1153043"/>
                </a:lnTo>
                <a:lnTo>
                  <a:pt x="0" y="1153043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6" name="Freeform 26"/>
          <p:cNvSpPr/>
          <p:nvPr/>
        </p:nvSpPr>
        <p:spPr>
          <a:xfrm>
            <a:off x="7998937" y="5389700"/>
            <a:ext cx="7435711" cy="1092120"/>
          </a:xfrm>
          <a:custGeom>
            <a:avLst/>
            <a:gdLst/>
            <a:ahLst/>
            <a:cxnLst/>
            <a:rect l="l" t="t" r="r" b="b"/>
            <a:pathLst>
              <a:path w="7435711" h="1092120">
                <a:moveTo>
                  <a:pt x="0" y="0"/>
                </a:moveTo>
                <a:lnTo>
                  <a:pt x="7435711" y="0"/>
                </a:lnTo>
                <a:lnTo>
                  <a:pt x="7435711" y="1092121"/>
                </a:lnTo>
                <a:lnTo>
                  <a:pt x="0" y="1092121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7" name="Freeform 27"/>
          <p:cNvSpPr/>
          <p:nvPr/>
        </p:nvSpPr>
        <p:spPr>
          <a:xfrm>
            <a:off x="7970212" y="8279497"/>
            <a:ext cx="7888182" cy="1113056"/>
          </a:xfrm>
          <a:custGeom>
            <a:avLst/>
            <a:gdLst/>
            <a:ahLst/>
            <a:cxnLst/>
            <a:rect l="l" t="t" r="r" b="b"/>
            <a:pathLst>
              <a:path w="7888182" h="1113056">
                <a:moveTo>
                  <a:pt x="0" y="0"/>
                </a:moveTo>
                <a:lnTo>
                  <a:pt x="7888182" y="0"/>
                </a:lnTo>
                <a:lnTo>
                  <a:pt x="7888182" y="1113057"/>
                </a:lnTo>
                <a:lnTo>
                  <a:pt x="0" y="1113057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8" name="TextBox 28"/>
          <p:cNvSpPr txBox="1"/>
          <p:nvPr/>
        </p:nvSpPr>
        <p:spPr>
          <a:xfrm>
            <a:off x="153720" y="316710"/>
            <a:ext cx="8207512" cy="41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31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Building and Evaluation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94F">
                <a:alpha val="100000"/>
              </a:srgbClr>
            </a:gs>
            <a:gs pos="50000">
              <a:srgbClr val="093B69">
                <a:alpha val="100000"/>
              </a:srgbClr>
            </a:gs>
            <a:gs pos="100000">
              <a:srgbClr val="4F9DD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03958" y="-529143"/>
            <a:ext cx="11277853" cy="9188968"/>
            <a:chOff x="0" y="0"/>
            <a:chExt cx="2970299" cy="24201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70299" cy="2420140"/>
            </a:xfrm>
            <a:custGeom>
              <a:avLst/>
              <a:gdLst/>
              <a:ahLst/>
              <a:cxnLst/>
              <a:rect l="l" t="t" r="r" b="b"/>
              <a:pathLst>
                <a:path w="2970299" h="2420140">
                  <a:moveTo>
                    <a:pt x="35010" y="0"/>
                  </a:moveTo>
                  <a:lnTo>
                    <a:pt x="2935289" y="0"/>
                  </a:lnTo>
                  <a:cubicBezTo>
                    <a:pt x="2954624" y="0"/>
                    <a:pt x="2970299" y="15675"/>
                    <a:pt x="2970299" y="35010"/>
                  </a:cubicBezTo>
                  <a:lnTo>
                    <a:pt x="2970299" y="2385130"/>
                  </a:lnTo>
                  <a:cubicBezTo>
                    <a:pt x="2970299" y="2404465"/>
                    <a:pt x="2954624" y="2420140"/>
                    <a:pt x="2935289" y="2420140"/>
                  </a:cubicBezTo>
                  <a:lnTo>
                    <a:pt x="35010" y="2420140"/>
                  </a:lnTo>
                  <a:cubicBezTo>
                    <a:pt x="15675" y="2420140"/>
                    <a:pt x="0" y="2404465"/>
                    <a:pt x="0" y="2385130"/>
                  </a:cubicBezTo>
                  <a:lnTo>
                    <a:pt x="0" y="35010"/>
                  </a:lnTo>
                  <a:cubicBezTo>
                    <a:pt x="0" y="15675"/>
                    <a:pt x="15675" y="0"/>
                    <a:pt x="3501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F9DDB">
                    <a:alpha val="100000"/>
                  </a:srgbClr>
                </a:gs>
                <a:gs pos="50000">
                  <a:srgbClr val="0D4E8A">
                    <a:alpha val="100000"/>
                  </a:srgbClr>
                </a:gs>
                <a:gs pos="100000">
                  <a:srgbClr val="00294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970299" cy="24582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580157" y="4234815"/>
            <a:ext cx="6900310" cy="9189275"/>
          </a:xfrm>
          <a:custGeom>
            <a:avLst/>
            <a:gdLst/>
            <a:ahLst/>
            <a:cxnLst/>
            <a:rect l="l" t="t" r="r" b="b"/>
            <a:pathLst>
              <a:path w="6900310" h="9189275">
                <a:moveTo>
                  <a:pt x="0" y="0"/>
                </a:moveTo>
                <a:lnTo>
                  <a:pt x="6900311" y="0"/>
                </a:lnTo>
                <a:lnTo>
                  <a:pt x="6900311" y="9189276"/>
                </a:lnTo>
                <a:lnTo>
                  <a:pt x="0" y="91892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 rot="-3035671" flipH="1">
            <a:off x="11586845" y="-2412838"/>
            <a:ext cx="5074419" cy="3946337"/>
          </a:xfrm>
          <a:custGeom>
            <a:avLst/>
            <a:gdLst/>
            <a:ahLst/>
            <a:cxnLst/>
            <a:rect l="l" t="t" r="r" b="b"/>
            <a:pathLst>
              <a:path w="5074419" h="3946337">
                <a:moveTo>
                  <a:pt x="5074419" y="0"/>
                </a:moveTo>
                <a:lnTo>
                  <a:pt x="0" y="0"/>
                </a:lnTo>
                <a:lnTo>
                  <a:pt x="0" y="3946336"/>
                </a:lnTo>
                <a:lnTo>
                  <a:pt x="5074419" y="3946336"/>
                </a:lnTo>
                <a:lnTo>
                  <a:pt x="507441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7" name="Group 7"/>
          <p:cNvGrpSpPr/>
          <p:nvPr/>
        </p:nvGrpSpPr>
        <p:grpSpPr>
          <a:xfrm>
            <a:off x="11681340" y="1209675"/>
            <a:ext cx="6606660" cy="9077325"/>
            <a:chOff x="0" y="0"/>
            <a:chExt cx="10391406" cy="1427743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391405" cy="14277435"/>
            </a:xfrm>
            <a:custGeom>
              <a:avLst/>
              <a:gdLst/>
              <a:ahLst/>
              <a:cxnLst/>
              <a:rect l="l" t="t" r="r" b="b"/>
              <a:pathLst>
                <a:path w="10391405" h="14277435">
                  <a:moveTo>
                    <a:pt x="6246056" y="0"/>
                  </a:moveTo>
                  <a:lnTo>
                    <a:pt x="10391405" y="0"/>
                  </a:lnTo>
                  <a:lnTo>
                    <a:pt x="10391405" y="14277435"/>
                  </a:lnTo>
                  <a:lnTo>
                    <a:pt x="0" y="14277435"/>
                  </a:lnTo>
                  <a:lnTo>
                    <a:pt x="0" y="7151693"/>
                  </a:lnTo>
                  <a:cubicBezTo>
                    <a:pt x="0" y="3201598"/>
                    <a:pt x="2796172" y="0"/>
                    <a:pt x="624605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DD4FF">
                    <a:alpha val="100000"/>
                  </a:srgbClr>
                </a:gs>
                <a:gs pos="50000">
                  <a:srgbClr val="1068B8">
                    <a:alpha val="100000"/>
                  </a:srgbClr>
                </a:gs>
                <a:gs pos="100000">
                  <a:srgbClr val="0858A6">
                    <a:alpha val="100000"/>
                  </a:srgbClr>
                </a:gs>
              </a:gsLst>
              <a:lin ang="5400000"/>
            </a:gra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079252" y="1651289"/>
            <a:ext cx="6208748" cy="8635711"/>
            <a:chOff x="0" y="0"/>
            <a:chExt cx="10264935" cy="1427743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264934" cy="14277435"/>
            </a:xfrm>
            <a:custGeom>
              <a:avLst/>
              <a:gdLst/>
              <a:ahLst/>
              <a:cxnLst/>
              <a:rect l="l" t="t" r="r" b="b"/>
              <a:pathLst>
                <a:path w="10264934" h="14277435">
                  <a:moveTo>
                    <a:pt x="6170037" y="0"/>
                  </a:moveTo>
                  <a:lnTo>
                    <a:pt x="10264934" y="0"/>
                  </a:lnTo>
                  <a:lnTo>
                    <a:pt x="10264934" y="14277435"/>
                  </a:lnTo>
                  <a:lnTo>
                    <a:pt x="0" y="14277435"/>
                  </a:lnTo>
                  <a:lnTo>
                    <a:pt x="0" y="7151693"/>
                  </a:lnTo>
                  <a:cubicBezTo>
                    <a:pt x="0" y="3201598"/>
                    <a:pt x="2762141" y="0"/>
                    <a:pt x="6170037" y="0"/>
                  </a:cubicBezTo>
                  <a:close/>
                </a:path>
              </a:pathLst>
            </a:custGeom>
            <a:blipFill>
              <a:blip r:embed="rId6"/>
              <a:stretch>
                <a:fillRect l="-82709" r="-26055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523118" y="9258300"/>
            <a:ext cx="501554" cy="504067"/>
          </a:xfrm>
          <a:custGeom>
            <a:avLst/>
            <a:gdLst/>
            <a:ahLst/>
            <a:cxnLst/>
            <a:rect l="l" t="t" r="r" b="b"/>
            <a:pathLst>
              <a:path w="501554" h="504067">
                <a:moveTo>
                  <a:pt x="0" y="0"/>
                </a:moveTo>
                <a:lnTo>
                  <a:pt x="501554" y="0"/>
                </a:lnTo>
                <a:lnTo>
                  <a:pt x="501554" y="504067"/>
                </a:lnTo>
                <a:lnTo>
                  <a:pt x="0" y="5040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Freeform 12"/>
          <p:cNvSpPr/>
          <p:nvPr/>
        </p:nvSpPr>
        <p:spPr>
          <a:xfrm>
            <a:off x="9512861" y="8321793"/>
            <a:ext cx="1010258" cy="1015320"/>
          </a:xfrm>
          <a:custGeom>
            <a:avLst/>
            <a:gdLst/>
            <a:ahLst/>
            <a:cxnLst/>
            <a:rect l="l" t="t" r="r" b="b"/>
            <a:pathLst>
              <a:path w="1010258" h="1015320">
                <a:moveTo>
                  <a:pt x="0" y="0"/>
                </a:moveTo>
                <a:lnTo>
                  <a:pt x="1010257" y="0"/>
                </a:lnTo>
                <a:lnTo>
                  <a:pt x="1010257" y="1015320"/>
                </a:lnTo>
                <a:lnTo>
                  <a:pt x="0" y="10153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3" name="Freeform 13"/>
          <p:cNvSpPr/>
          <p:nvPr/>
        </p:nvSpPr>
        <p:spPr>
          <a:xfrm>
            <a:off x="11565216" y="3013075"/>
            <a:ext cx="266327" cy="267662"/>
          </a:xfrm>
          <a:custGeom>
            <a:avLst/>
            <a:gdLst/>
            <a:ahLst/>
            <a:cxnLst/>
            <a:rect l="l" t="t" r="r" b="b"/>
            <a:pathLst>
              <a:path w="266327" h="267662">
                <a:moveTo>
                  <a:pt x="0" y="0"/>
                </a:moveTo>
                <a:lnTo>
                  <a:pt x="266327" y="0"/>
                </a:lnTo>
                <a:lnTo>
                  <a:pt x="266327" y="267662"/>
                </a:lnTo>
                <a:lnTo>
                  <a:pt x="0" y="2676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4" name="Freeform 14"/>
          <p:cNvSpPr/>
          <p:nvPr/>
        </p:nvSpPr>
        <p:spPr>
          <a:xfrm>
            <a:off x="4868641" y="9085079"/>
            <a:ext cx="266327" cy="267662"/>
          </a:xfrm>
          <a:custGeom>
            <a:avLst/>
            <a:gdLst/>
            <a:ahLst/>
            <a:cxnLst/>
            <a:rect l="l" t="t" r="r" b="b"/>
            <a:pathLst>
              <a:path w="266327" h="267662">
                <a:moveTo>
                  <a:pt x="0" y="0"/>
                </a:moveTo>
                <a:lnTo>
                  <a:pt x="266328" y="0"/>
                </a:lnTo>
                <a:lnTo>
                  <a:pt x="266328" y="267662"/>
                </a:lnTo>
                <a:lnTo>
                  <a:pt x="0" y="2676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5" name="Freeform 15"/>
          <p:cNvSpPr/>
          <p:nvPr/>
        </p:nvSpPr>
        <p:spPr>
          <a:xfrm>
            <a:off x="213836" y="1452922"/>
            <a:ext cx="11266505" cy="2056244"/>
          </a:xfrm>
          <a:custGeom>
            <a:avLst/>
            <a:gdLst/>
            <a:ahLst/>
            <a:cxnLst/>
            <a:rect l="l" t="t" r="r" b="b"/>
            <a:pathLst>
              <a:path w="11266505" h="2056244">
                <a:moveTo>
                  <a:pt x="0" y="0"/>
                </a:moveTo>
                <a:lnTo>
                  <a:pt x="11266505" y="0"/>
                </a:lnTo>
                <a:lnTo>
                  <a:pt x="11266505" y="2056244"/>
                </a:lnTo>
                <a:lnTo>
                  <a:pt x="0" y="20562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Freeform 16"/>
          <p:cNvSpPr/>
          <p:nvPr/>
        </p:nvSpPr>
        <p:spPr>
          <a:xfrm>
            <a:off x="213836" y="4272708"/>
            <a:ext cx="4551472" cy="1972916"/>
          </a:xfrm>
          <a:custGeom>
            <a:avLst/>
            <a:gdLst/>
            <a:ahLst/>
            <a:cxnLst/>
            <a:rect l="l" t="t" r="r" b="b"/>
            <a:pathLst>
              <a:path w="4551472" h="1972916">
                <a:moveTo>
                  <a:pt x="0" y="0"/>
                </a:moveTo>
                <a:lnTo>
                  <a:pt x="4551472" y="0"/>
                </a:lnTo>
                <a:lnTo>
                  <a:pt x="4551472" y="1972916"/>
                </a:lnTo>
                <a:lnTo>
                  <a:pt x="0" y="19729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7" name="Freeform 17"/>
          <p:cNvSpPr/>
          <p:nvPr/>
        </p:nvSpPr>
        <p:spPr>
          <a:xfrm>
            <a:off x="213836" y="6340874"/>
            <a:ext cx="2835308" cy="1159187"/>
          </a:xfrm>
          <a:custGeom>
            <a:avLst/>
            <a:gdLst/>
            <a:ahLst/>
            <a:cxnLst/>
            <a:rect l="l" t="t" r="r" b="b"/>
            <a:pathLst>
              <a:path w="2835308" h="1159187">
                <a:moveTo>
                  <a:pt x="0" y="0"/>
                </a:moveTo>
                <a:lnTo>
                  <a:pt x="2835308" y="0"/>
                </a:lnTo>
                <a:lnTo>
                  <a:pt x="2835308" y="1159187"/>
                </a:lnTo>
                <a:lnTo>
                  <a:pt x="0" y="115918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5134969" y="4272708"/>
            <a:ext cx="5249396" cy="2600069"/>
          </a:xfrm>
          <a:custGeom>
            <a:avLst/>
            <a:gdLst/>
            <a:ahLst/>
            <a:cxnLst/>
            <a:rect l="l" t="t" r="r" b="b"/>
            <a:pathLst>
              <a:path w="5249396" h="2600069">
                <a:moveTo>
                  <a:pt x="0" y="0"/>
                </a:moveTo>
                <a:lnTo>
                  <a:pt x="5249396" y="0"/>
                </a:lnTo>
                <a:lnTo>
                  <a:pt x="5249396" y="2600068"/>
                </a:lnTo>
                <a:lnTo>
                  <a:pt x="0" y="260006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r="-7751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TextBox 19"/>
          <p:cNvSpPr txBox="1"/>
          <p:nvPr/>
        </p:nvSpPr>
        <p:spPr>
          <a:xfrm>
            <a:off x="213836" y="1020763"/>
            <a:ext cx="7647692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Model comparison board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3836" y="327223"/>
            <a:ext cx="8207512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Building and Evaluation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1883" y="3710383"/>
            <a:ext cx="2467689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Classification Report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94F">
                <a:alpha val="100000"/>
              </a:srgbClr>
            </a:gs>
            <a:gs pos="50000">
              <a:srgbClr val="093B69">
                <a:alpha val="100000"/>
              </a:srgbClr>
            </a:gs>
            <a:gs pos="100000">
              <a:srgbClr val="4F9DD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49945" flipH="1">
            <a:off x="10761590" y="2022240"/>
            <a:ext cx="8279276" cy="11025671"/>
          </a:xfrm>
          <a:custGeom>
            <a:avLst/>
            <a:gdLst/>
            <a:ahLst/>
            <a:cxnLst/>
            <a:rect l="l" t="t" r="r" b="b"/>
            <a:pathLst>
              <a:path w="8279276" h="11025671">
                <a:moveTo>
                  <a:pt x="8279277" y="0"/>
                </a:moveTo>
                <a:lnTo>
                  <a:pt x="0" y="0"/>
                </a:lnTo>
                <a:lnTo>
                  <a:pt x="0" y="11025671"/>
                </a:lnTo>
                <a:lnTo>
                  <a:pt x="8279277" y="11025671"/>
                </a:lnTo>
                <a:lnTo>
                  <a:pt x="8279277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1803908" y="4166828"/>
            <a:ext cx="7915937" cy="7915937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0" y="0"/>
                  </a:moveTo>
                  <a:cubicBezTo>
                    <a:pt x="0" y="3506470"/>
                    <a:pt x="2843530" y="6350000"/>
                    <a:pt x="6350000" y="6350000"/>
                  </a:cubicBezTo>
                  <a:lnTo>
                    <a:pt x="63500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9DD4FF">
                    <a:alpha val="100000"/>
                  </a:srgbClr>
                </a:gs>
                <a:gs pos="50000">
                  <a:srgbClr val="1068B8">
                    <a:alpha val="100000"/>
                  </a:srgbClr>
                </a:gs>
                <a:gs pos="100000">
                  <a:srgbClr val="0858A6">
                    <a:alpha val="100000"/>
                  </a:srgbClr>
                </a:gs>
              </a:gsLst>
              <a:lin ang="5400000"/>
            </a:gra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105877" y="-1850468"/>
            <a:ext cx="11051047" cy="11671826"/>
            <a:chOff x="0" y="0"/>
            <a:chExt cx="76957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69570" cy="812800"/>
            </a:xfrm>
            <a:custGeom>
              <a:avLst/>
              <a:gdLst/>
              <a:ahLst/>
              <a:cxnLst/>
              <a:rect l="l" t="t" r="r" b="b"/>
              <a:pathLst>
                <a:path w="769570" h="812800">
                  <a:moveTo>
                    <a:pt x="384785" y="0"/>
                  </a:moveTo>
                  <a:cubicBezTo>
                    <a:pt x="172274" y="0"/>
                    <a:pt x="0" y="181951"/>
                    <a:pt x="0" y="406400"/>
                  </a:cubicBezTo>
                  <a:cubicBezTo>
                    <a:pt x="0" y="630849"/>
                    <a:pt x="172274" y="812800"/>
                    <a:pt x="384785" y="812800"/>
                  </a:cubicBezTo>
                  <a:cubicBezTo>
                    <a:pt x="597296" y="812800"/>
                    <a:pt x="769570" y="630849"/>
                    <a:pt x="769570" y="406400"/>
                  </a:cubicBezTo>
                  <a:cubicBezTo>
                    <a:pt x="769570" y="181951"/>
                    <a:pt x="597296" y="0"/>
                    <a:pt x="38478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F9DDB">
                    <a:alpha val="100000"/>
                  </a:srgbClr>
                </a:gs>
                <a:gs pos="50000">
                  <a:srgbClr val="0D4E8A">
                    <a:alpha val="100000"/>
                  </a:srgbClr>
                </a:gs>
                <a:gs pos="100000">
                  <a:srgbClr val="00294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2147" y="38100"/>
              <a:ext cx="625276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3730614">
            <a:off x="-1244175" y="6333029"/>
            <a:ext cx="5144294" cy="4000678"/>
          </a:xfrm>
          <a:custGeom>
            <a:avLst/>
            <a:gdLst/>
            <a:ahLst/>
            <a:cxnLst/>
            <a:rect l="l" t="t" r="r" b="b"/>
            <a:pathLst>
              <a:path w="5144294" h="4000678">
                <a:moveTo>
                  <a:pt x="0" y="0"/>
                </a:moveTo>
                <a:lnTo>
                  <a:pt x="5144294" y="0"/>
                </a:lnTo>
                <a:lnTo>
                  <a:pt x="5144294" y="4000678"/>
                </a:lnTo>
                <a:lnTo>
                  <a:pt x="0" y="40006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9" name="Group 9"/>
          <p:cNvGrpSpPr/>
          <p:nvPr/>
        </p:nvGrpSpPr>
        <p:grpSpPr>
          <a:xfrm>
            <a:off x="14128574" y="6824272"/>
            <a:ext cx="4003600" cy="3574652"/>
            <a:chOff x="0" y="0"/>
            <a:chExt cx="7111982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111981" cy="6350000"/>
            </a:xfrm>
            <a:custGeom>
              <a:avLst/>
              <a:gdLst/>
              <a:ahLst/>
              <a:cxnLst/>
              <a:rect l="l" t="t" r="r" b="b"/>
              <a:pathLst>
                <a:path w="7111981" h="6350000">
                  <a:moveTo>
                    <a:pt x="0" y="0"/>
                  </a:moveTo>
                  <a:cubicBezTo>
                    <a:pt x="0" y="3506470"/>
                    <a:pt x="3184745" y="6350000"/>
                    <a:pt x="7111981" y="6350000"/>
                  </a:cubicBezTo>
                  <a:lnTo>
                    <a:pt x="7111981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7006" r="-17006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8953925" y="7154215"/>
            <a:ext cx="757925" cy="761723"/>
          </a:xfrm>
          <a:custGeom>
            <a:avLst/>
            <a:gdLst/>
            <a:ahLst/>
            <a:cxnLst/>
            <a:rect l="l" t="t" r="r" b="b"/>
            <a:pathLst>
              <a:path w="757925" h="761723">
                <a:moveTo>
                  <a:pt x="0" y="0"/>
                </a:moveTo>
                <a:lnTo>
                  <a:pt x="757925" y="0"/>
                </a:lnTo>
                <a:lnTo>
                  <a:pt x="757925" y="761722"/>
                </a:lnTo>
                <a:lnTo>
                  <a:pt x="0" y="7617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Freeform 12"/>
          <p:cNvSpPr/>
          <p:nvPr/>
        </p:nvSpPr>
        <p:spPr>
          <a:xfrm>
            <a:off x="10164245" y="7707078"/>
            <a:ext cx="415636" cy="417719"/>
          </a:xfrm>
          <a:custGeom>
            <a:avLst/>
            <a:gdLst/>
            <a:ahLst/>
            <a:cxnLst/>
            <a:rect l="l" t="t" r="r" b="b"/>
            <a:pathLst>
              <a:path w="415636" h="417719">
                <a:moveTo>
                  <a:pt x="0" y="0"/>
                </a:moveTo>
                <a:lnTo>
                  <a:pt x="415636" y="0"/>
                </a:lnTo>
                <a:lnTo>
                  <a:pt x="415636" y="417719"/>
                </a:lnTo>
                <a:lnTo>
                  <a:pt x="0" y="4177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3" name="Freeform 13"/>
          <p:cNvSpPr/>
          <p:nvPr/>
        </p:nvSpPr>
        <p:spPr>
          <a:xfrm>
            <a:off x="6540783" y="9049441"/>
            <a:ext cx="415636" cy="417719"/>
          </a:xfrm>
          <a:custGeom>
            <a:avLst/>
            <a:gdLst/>
            <a:ahLst/>
            <a:cxnLst/>
            <a:rect l="l" t="t" r="r" b="b"/>
            <a:pathLst>
              <a:path w="415636" h="417719">
                <a:moveTo>
                  <a:pt x="0" y="0"/>
                </a:moveTo>
                <a:lnTo>
                  <a:pt x="415637" y="0"/>
                </a:lnTo>
                <a:lnTo>
                  <a:pt x="415637" y="417718"/>
                </a:lnTo>
                <a:lnTo>
                  <a:pt x="0" y="4177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4" name="Freeform 14"/>
          <p:cNvSpPr/>
          <p:nvPr/>
        </p:nvSpPr>
        <p:spPr>
          <a:xfrm>
            <a:off x="9504032" y="3243228"/>
            <a:ext cx="415636" cy="417719"/>
          </a:xfrm>
          <a:custGeom>
            <a:avLst/>
            <a:gdLst/>
            <a:ahLst/>
            <a:cxnLst/>
            <a:rect l="l" t="t" r="r" b="b"/>
            <a:pathLst>
              <a:path w="415636" h="417719">
                <a:moveTo>
                  <a:pt x="0" y="0"/>
                </a:moveTo>
                <a:lnTo>
                  <a:pt x="415636" y="0"/>
                </a:lnTo>
                <a:lnTo>
                  <a:pt x="415636" y="417719"/>
                </a:lnTo>
                <a:lnTo>
                  <a:pt x="0" y="4177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5" name="Freeform 15"/>
          <p:cNvSpPr/>
          <p:nvPr/>
        </p:nvSpPr>
        <p:spPr>
          <a:xfrm>
            <a:off x="27055" y="2734972"/>
            <a:ext cx="8022076" cy="826249"/>
          </a:xfrm>
          <a:custGeom>
            <a:avLst/>
            <a:gdLst/>
            <a:ahLst/>
            <a:cxnLst/>
            <a:rect l="l" t="t" r="r" b="b"/>
            <a:pathLst>
              <a:path w="8022076" h="826249">
                <a:moveTo>
                  <a:pt x="0" y="0"/>
                </a:moveTo>
                <a:lnTo>
                  <a:pt x="8022075" y="0"/>
                </a:lnTo>
                <a:lnTo>
                  <a:pt x="8022075" y="826249"/>
                </a:lnTo>
                <a:lnTo>
                  <a:pt x="0" y="8262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108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Freeform 16"/>
          <p:cNvSpPr/>
          <p:nvPr/>
        </p:nvSpPr>
        <p:spPr>
          <a:xfrm>
            <a:off x="13094" y="1900710"/>
            <a:ext cx="8119165" cy="491362"/>
          </a:xfrm>
          <a:custGeom>
            <a:avLst/>
            <a:gdLst/>
            <a:ahLst/>
            <a:cxnLst/>
            <a:rect l="l" t="t" r="r" b="b"/>
            <a:pathLst>
              <a:path w="8119165" h="491362">
                <a:moveTo>
                  <a:pt x="0" y="0"/>
                </a:moveTo>
                <a:lnTo>
                  <a:pt x="8119165" y="0"/>
                </a:lnTo>
                <a:lnTo>
                  <a:pt x="8119165" y="491362"/>
                </a:lnTo>
                <a:lnTo>
                  <a:pt x="0" y="4913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7" name="Freeform 17"/>
          <p:cNvSpPr/>
          <p:nvPr/>
        </p:nvSpPr>
        <p:spPr>
          <a:xfrm>
            <a:off x="44747" y="3677901"/>
            <a:ext cx="7956269" cy="615090"/>
          </a:xfrm>
          <a:custGeom>
            <a:avLst/>
            <a:gdLst/>
            <a:ahLst/>
            <a:cxnLst/>
            <a:rect l="l" t="t" r="r" b="b"/>
            <a:pathLst>
              <a:path w="7956269" h="615090">
                <a:moveTo>
                  <a:pt x="0" y="0"/>
                </a:moveTo>
                <a:lnTo>
                  <a:pt x="7956269" y="0"/>
                </a:lnTo>
                <a:lnTo>
                  <a:pt x="7956269" y="615089"/>
                </a:lnTo>
                <a:lnTo>
                  <a:pt x="0" y="61508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42" r="-638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27055" y="5283889"/>
            <a:ext cx="8207512" cy="511483"/>
          </a:xfrm>
          <a:custGeom>
            <a:avLst/>
            <a:gdLst/>
            <a:ahLst/>
            <a:cxnLst/>
            <a:rect l="l" t="t" r="r" b="b"/>
            <a:pathLst>
              <a:path w="8207512" h="511483">
                <a:moveTo>
                  <a:pt x="0" y="0"/>
                </a:moveTo>
                <a:lnTo>
                  <a:pt x="8207512" y="0"/>
                </a:lnTo>
                <a:lnTo>
                  <a:pt x="8207512" y="511483"/>
                </a:lnTo>
                <a:lnTo>
                  <a:pt x="0" y="51148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27055" y="6137714"/>
            <a:ext cx="8119165" cy="642426"/>
          </a:xfrm>
          <a:custGeom>
            <a:avLst/>
            <a:gdLst/>
            <a:ahLst/>
            <a:cxnLst/>
            <a:rect l="l" t="t" r="r" b="b"/>
            <a:pathLst>
              <a:path w="8119165" h="642426">
                <a:moveTo>
                  <a:pt x="0" y="0"/>
                </a:moveTo>
                <a:lnTo>
                  <a:pt x="8119165" y="0"/>
                </a:lnTo>
                <a:lnTo>
                  <a:pt x="8119165" y="642425"/>
                </a:lnTo>
                <a:lnTo>
                  <a:pt x="0" y="64242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0" name="Freeform 20"/>
          <p:cNvSpPr/>
          <p:nvPr/>
        </p:nvSpPr>
        <p:spPr>
          <a:xfrm>
            <a:off x="76400" y="7129551"/>
            <a:ext cx="8055858" cy="995246"/>
          </a:xfrm>
          <a:custGeom>
            <a:avLst/>
            <a:gdLst/>
            <a:ahLst/>
            <a:cxnLst/>
            <a:rect l="l" t="t" r="r" b="b"/>
            <a:pathLst>
              <a:path w="8055858" h="995246">
                <a:moveTo>
                  <a:pt x="0" y="0"/>
                </a:moveTo>
                <a:lnTo>
                  <a:pt x="8055859" y="0"/>
                </a:lnTo>
                <a:lnTo>
                  <a:pt x="8055859" y="995246"/>
                </a:lnTo>
                <a:lnTo>
                  <a:pt x="0" y="99524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1" name="Freeform 21"/>
          <p:cNvSpPr/>
          <p:nvPr/>
        </p:nvSpPr>
        <p:spPr>
          <a:xfrm>
            <a:off x="8427147" y="2441321"/>
            <a:ext cx="8199195" cy="4017605"/>
          </a:xfrm>
          <a:custGeom>
            <a:avLst/>
            <a:gdLst/>
            <a:ahLst/>
            <a:cxnLst/>
            <a:rect l="l" t="t" r="r" b="b"/>
            <a:pathLst>
              <a:path w="8199195" h="4017605">
                <a:moveTo>
                  <a:pt x="0" y="0"/>
                </a:moveTo>
                <a:lnTo>
                  <a:pt x="8199195" y="0"/>
                </a:lnTo>
                <a:lnTo>
                  <a:pt x="8199195" y="4017605"/>
                </a:lnTo>
                <a:lnTo>
                  <a:pt x="0" y="401760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2" name="Freeform 22"/>
          <p:cNvSpPr/>
          <p:nvPr/>
        </p:nvSpPr>
        <p:spPr>
          <a:xfrm>
            <a:off x="13422667" y="6208703"/>
            <a:ext cx="489811" cy="500446"/>
          </a:xfrm>
          <a:custGeom>
            <a:avLst/>
            <a:gdLst/>
            <a:ahLst/>
            <a:cxnLst/>
            <a:rect l="l" t="t" r="r" b="b"/>
            <a:pathLst>
              <a:path w="489811" h="500446">
                <a:moveTo>
                  <a:pt x="0" y="0"/>
                </a:moveTo>
                <a:lnTo>
                  <a:pt x="489811" y="0"/>
                </a:lnTo>
                <a:lnTo>
                  <a:pt x="489811" y="500446"/>
                </a:lnTo>
                <a:lnTo>
                  <a:pt x="0" y="50044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3" name="TextBox 23"/>
          <p:cNvSpPr txBox="1"/>
          <p:nvPr/>
        </p:nvSpPr>
        <p:spPr>
          <a:xfrm>
            <a:off x="86745" y="400367"/>
            <a:ext cx="9625105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Is It the Model Predicting Appropriately?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6745" y="4718673"/>
            <a:ext cx="8207512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SVM Results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6745" y="1339370"/>
            <a:ext cx="8207512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Random Forest Results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94F">
                <a:alpha val="100000"/>
              </a:srgbClr>
            </a:gs>
            <a:gs pos="50000">
              <a:srgbClr val="093B69">
                <a:alpha val="100000"/>
              </a:srgbClr>
            </a:gs>
            <a:gs pos="100000">
              <a:srgbClr val="4F9DD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44668" y="-714604"/>
            <a:ext cx="14175573" cy="11880119"/>
            <a:chOff x="0" y="0"/>
            <a:chExt cx="969848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9848" cy="812800"/>
            </a:xfrm>
            <a:custGeom>
              <a:avLst/>
              <a:gdLst/>
              <a:ahLst/>
              <a:cxnLst/>
              <a:rect l="l" t="t" r="r" b="b"/>
              <a:pathLst>
                <a:path w="969848" h="812800">
                  <a:moveTo>
                    <a:pt x="484924" y="0"/>
                  </a:moveTo>
                  <a:cubicBezTo>
                    <a:pt x="217108" y="0"/>
                    <a:pt x="0" y="181951"/>
                    <a:pt x="0" y="406400"/>
                  </a:cubicBezTo>
                  <a:cubicBezTo>
                    <a:pt x="0" y="630849"/>
                    <a:pt x="217108" y="812800"/>
                    <a:pt x="484924" y="812800"/>
                  </a:cubicBezTo>
                  <a:cubicBezTo>
                    <a:pt x="752740" y="812800"/>
                    <a:pt x="969848" y="630849"/>
                    <a:pt x="969848" y="406400"/>
                  </a:cubicBezTo>
                  <a:cubicBezTo>
                    <a:pt x="969848" y="181951"/>
                    <a:pt x="752740" y="0"/>
                    <a:pt x="48492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F9DDB">
                    <a:alpha val="100000"/>
                  </a:srgbClr>
                </a:gs>
                <a:gs pos="50000">
                  <a:srgbClr val="0D4E8A">
                    <a:alpha val="100000"/>
                  </a:srgbClr>
                </a:gs>
                <a:gs pos="100000">
                  <a:srgbClr val="00294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90923" y="38100"/>
              <a:ext cx="788001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955621" y="3839360"/>
            <a:ext cx="6373697" cy="6373697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0" y="6350000"/>
                  </a:moveTo>
                  <a:lnTo>
                    <a:pt x="6350000" y="6350000"/>
                  </a:lnTo>
                  <a:lnTo>
                    <a:pt x="6350000" y="0"/>
                  </a:lnTo>
                  <a:cubicBezTo>
                    <a:pt x="2843530" y="0"/>
                    <a:pt x="0" y="2843530"/>
                    <a:pt x="0" y="6350000"/>
                  </a:cubicBezTo>
                  <a:close/>
                </a:path>
              </a:pathLst>
            </a:custGeom>
            <a:gradFill rotWithShape="1">
              <a:gsLst>
                <a:gs pos="0">
                  <a:srgbClr val="9DD4FF">
                    <a:alpha val="100000"/>
                  </a:srgbClr>
                </a:gs>
                <a:gs pos="50000">
                  <a:srgbClr val="1068B8">
                    <a:alpha val="100000"/>
                  </a:srgbClr>
                </a:gs>
                <a:gs pos="100000">
                  <a:srgbClr val="0858A6">
                    <a:alpha val="100000"/>
                  </a:srgbClr>
                </a:gs>
              </a:gsLst>
              <a:lin ang="5400000"/>
            </a:gra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906604" y="3613676"/>
            <a:ext cx="6463134" cy="6463134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0" y="6350000"/>
                  </a:moveTo>
                  <a:lnTo>
                    <a:pt x="6350000" y="6350000"/>
                  </a:lnTo>
                  <a:lnTo>
                    <a:pt x="6350000" y="0"/>
                  </a:lnTo>
                  <a:cubicBezTo>
                    <a:pt x="2843530" y="0"/>
                    <a:pt x="0" y="2843530"/>
                    <a:pt x="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5046" r="-25046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42785" y="1201441"/>
            <a:ext cx="12470087" cy="996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8"/>
              </a:lnSpc>
            </a:pPr>
            <a:r>
              <a:rPr lang="en-US" sz="1700" b="1" dirty="0">
                <a:solidFill>
                  <a:srgbClr val="FFFFFF"/>
                </a:solidFill>
                <a:latin typeface="Montserrat Medium"/>
              </a:rPr>
              <a:t>Glucose Levels as Primary Predictor</a:t>
            </a:r>
          </a:p>
          <a:p>
            <a:pPr marL="285750" indent="-285750" algn="just">
              <a:lnSpc>
                <a:spcPts val="3188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FFFFFF"/>
                </a:solidFill>
                <a:latin typeface="Montserrat Medium"/>
              </a:rPr>
              <a:t>Insight: High glucose levels correlate strongly with diabetes risk.</a:t>
            </a:r>
            <a:endParaRPr lang="en-CA" sz="1500" b="1" dirty="0">
              <a:solidFill>
                <a:srgbClr val="FFFFFF"/>
              </a:solidFill>
              <a:latin typeface="Montserrat Medium"/>
            </a:endParaRPr>
          </a:p>
          <a:p>
            <a:pPr marL="285750" indent="-285750" algn="just">
              <a:lnSpc>
                <a:spcPts val="3188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FFFFFF"/>
                </a:solidFill>
                <a:latin typeface="Montserrat Medium"/>
              </a:rPr>
              <a:t>Technique: Correlation analysis and clustering.</a:t>
            </a:r>
            <a:endParaRPr lang="en-CA" sz="1500" b="1" dirty="0">
              <a:solidFill>
                <a:srgbClr val="FFFFFF"/>
              </a:solidFill>
              <a:latin typeface="Montserrat Medium"/>
            </a:endParaRPr>
          </a:p>
          <a:p>
            <a:pPr marL="285750" indent="-285750" algn="just">
              <a:lnSpc>
                <a:spcPts val="3188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FFFFFF"/>
                </a:solidFill>
                <a:latin typeface="Montserrat Medium"/>
              </a:rPr>
              <a:t>Use: Regular glucose screening for early risk identification.</a:t>
            </a:r>
            <a:endParaRPr lang="en-CA" sz="1500" b="1" dirty="0">
              <a:solidFill>
                <a:srgbClr val="FFFFFF"/>
              </a:solidFill>
              <a:latin typeface="Montserrat Medium"/>
            </a:endParaRPr>
          </a:p>
          <a:p>
            <a:pPr marL="285750" indent="-285750" algn="just">
              <a:lnSpc>
                <a:spcPts val="3188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FFFFFF"/>
                </a:solidFill>
                <a:latin typeface="Montserrat Medium"/>
              </a:rPr>
              <a:t>Impact: Reduces complications, improves outcomes, lowers costs.</a:t>
            </a:r>
          </a:p>
          <a:p>
            <a:pPr algn="just">
              <a:lnSpc>
                <a:spcPts val="3188"/>
              </a:lnSpc>
              <a:spcAft>
                <a:spcPts val="800"/>
              </a:spcAft>
            </a:pPr>
            <a:r>
              <a:rPr lang="en-US" sz="1700" b="1" dirty="0">
                <a:solidFill>
                  <a:srgbClr val="FFFFFF"/>
                </a:solidFill>
                <a:latin typeface="Montserrat Medium"/>
              </a:rPr>
              <a:t>BMI &amp; Waist-to-Hip Ratio as Indicators</a:t>
            </a:r>
          </a:p>
          <a:p>
            <a:pPr marL="285750" indent="-285750" algn="just">
              <a:lnSpc>
                <a:spcPts val="3188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FFFFFF"/>
                </a:solidFill>
                <a:latin typeface="Montserrat Medium"/>
              </a:rPr>
              <a:t>Insight: Higher BMI and waist-to-hip ratios link to diabetes.</a:t>
            </a:r>
            <a:endParaRPr lang="en-CA" sz="1500" b="1" dirty="0">
              <a:solidFill>
                <a:srgbClr val="FFFFFF"/>
              </a:solidFill>
              <a:latin typeface="Montserrat Medium"/>
            </a:endParaRPr>
          </a:p>
          <a:p>
            <a:pPr marL="285750" indent="-285750" algn="just">
              <a:lnSpc>
                <a:spcPts val="3188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FFFFFF"/>
                </a:solidFill>
                <a:latin typeface="Montserrat Medium"/>
              </a:rPr>
              <a:t>Technique: Regression and association studies.</a:t>
            </a:r>
            <a:endParaRPr lang="en-CA" sz="1500" b="1" dirty="0">
              <a:solidFill>
                <a:srgbClr val="FFFFFF"/>
              </a:solidFill>
              <a:latin typeface="Montserrat Medium"/>
            </a:endParaRPr>
          </a:p>
          <a:p>
            <a:pPr marL="285750" indent="-285750" algn="just">
              <a:lnSpc>
                <a:spcPts val="3188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FFFFFF"/>
                </a:solidFill>
                <a:latin typeface="Montserrat Medium"/>
              </a:rPr>
              <a:t>Use: Routine screenings for BMI and waist-to-hip; targeted interventions.</a:t>
            </a:r>
            <a:endParaRPr lang="en-CA" sz="1500" b="1" dirty="0">
              <a:solidFill>
                <a:srgbClr val="FFFFFF"/>
              </a:solidFill>
              <a:latin typeface="Montserrat Medium"/>
            </a:endParaRPr>
          </a:p>
          <a:p>
            <a:pPr marL="285750" indent="-285750" algn="just">
              <a:lnSpc>
                <a:spcPts val="3188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FFFFFF"/>
                </a:solidFill>
                <a:latin typeface="Montserrat Medium"/>
              </a:rPr>
              <a:t>Impact: Reduces diabetes prevalence, healthcare costs, and delays onset.</a:t>
            </a:r>
            <a:endParaRPr lang="en-CA" sz="1500" b="1" dirty="0">
              <a:solidFill>
                <a:srgbClr val="FFFFFF"/>
              </a:solidFill>
              <a:latin typeface="Montserrat Medium"/>
            </a:endParaRPr>
          </a:p>
          <a:p>
            <a:pPr algn="just">
              <a:lnSpc>
                <a:spcPts val="3188"/>
              </a:lnSpc>
              <a:spcAft>
                <a:spcPts val="800"/>
              </a:spcAft>
            </a:pPr>
            <a:r>
              <a:rPr lang="en-US" sz="1500" b="1" dirty="0">
                <a:solidFill>
                  <a:srgbClr val="FFFFFF"/>
                </a:solidFill>
                <a:latin typeface="Montserrat Medium"/>
              </a:rPr>
              <a:t>Age as Secondary Risk Factor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Insight: Diabetes incidence increases with age, especially 40+.</a:t>
            </a:r>
            <a:endParaRPr lang="en-CA" sz="1800" b="1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Technique: Age-related analysis and stratification.</a:t>
            </a:r>
            <a:endParaRPr lang="en-CA" sz="1800" b="1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Use: Age-based risk assessments and tailored screenings.</a:t>
            </a:r>
            <a:endParaRPr lang="en-CA" sz="1800" b="1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Impact: Efficient resource allocation, reduces undiagnosed cases, lowers costs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C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ts val="3188"/>
              </a:lnSpc>
              <a:spcAft>
                <a:spcPts val="800"/>
              </a:spcAft>
            </a:pPr>
            <a:endParaRPr lang="en-CA" sz="1500" b="1" dirty="0">
              <a:solidFill>
                <a:schemeClr val="bg1"/>
              </a:solidFill>
              <a:latin typeface="Montserrat Medium"/>
            </a:endParaRPr>
          </a:p>
          <a:p>
            <a:pPr algn="just">
              <a:lnSpc>
                <a:spcPts val="3188"/>
              </a:lnSpc>
              <a:spcAft>
                <a:spcPts val="800"/>
              </a:spcAft>
            </a:pPr>
            <a:endParaRPr lang="en-CA" sz="2277" b="1" dirty="0">
              <a:solidFill>
                <a:srgbClr val="FFFFFF"/>
              </a:solidFill>
              <a:latin typeface="Montserrat Medium"/>
            </a:endParaRPr>
          </a:p>
          <a:p>
            <a:pPr algn="just">
              <a:lnSpc>
                <a:spcPts val="3188"/>
              </a:lnSpc>
              <a:spcAft>
                <a:spcPts val="800"/>
              </a:spcAft>
            </a:pPr>
            <a:endParaRPr lang="en-CA" sz="2277" b="1" dirty="0">
              <a:solidFill>
                <a:srgbClr val="FFFFFF"/>
              </a:solidFill>
              <a:latin typeface="Montserrat Medium"/>
            </a:endParaRPr>
          </a:p>
          <a:p>
            <a:pPr algn="just">
              <a:lnSpc>
                <a:spcPts val="3188"/>
              </a:lnSpc>
            </a:pPr>
            <a:endParaRPr lang="en-CA" sz="2277" b="1" dirty="0">
              <a:solidFill>
                <a:srgbClr val="FFFFFF"/>
              </a:solidFill>
              <a:latin typeface="Montserrat Medium"/>
            </a:endParaRPr>
          </a:p>
          <a:p>
            <a:pPr algn="just">
              <a:lnSpc>
                <a:spcPts val="3188"/>
              </a:lnSpc>
            </a:pPr>
            <a:endParaRPr lang="en-US" sz="2277" b="1" dirty="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algn="just">
              <a:lnSpc>
                <a:spcPts val="3188"/>
              </a:lnSpc>
            </a:pPr>
            <a:endParaRPr lang="en-US" sz="2277" b="1" dirty="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" name="Freeform 10"/>
          <p:cNvSpPr/>
          <p:nvPr/>
        </p:nvSpPr>
        <p:spPr>
          <a:xfrm rot="-3035671" flipH="1">
            <a:off x="12761564" y="-1729109"/>
            <a:ext cx="5074419" cy="3946337"/>
          </a:xfrm>
          <a:custGeom>
            <a:avLst/>
            <a:gdLst/>
            <a:ahLst/>
            <a:cxnLst/>
            <a:rect l="l" t="t" r="r" b="b"/>
            <a:pathLst>
              <a:path w="5074419" h="3946337">
                <a:moveTo>
                  <a:pt x="5074419" y="0"/>
                </a:moveTo>
                <a:lnTo>
                  <a:pt x="0" y="0"/>
                </a:lnTo>
                <a:lnTo>
                  <a:pt x="0" y="3946337"/>
                </a:lnTo>
                <a:lnTo>
                  <a:pt x="5074419" y="3946337"/>
                </a:lnTo>
                <a:lnTo>
                  <a:pt x="507441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Freeform 11"/>
          <p:cNvSpPr/>
          <p:nvPr/>
        </p:nvSpPr>
        <p:spPr>
          <a:xfrm>
            <a:off x="7722666" y="8108049"/>
            <a:ext cx="276271" cy="277655"/>
          </a:xfrm>
          <a:custGeom>
            <a:avLst/>
            <a:gdLst/>
            <a:ahLst/>
            <a:cxnLst/>
            <a:rect l="l" t="t" r="r" b="b"/>
            <a:pathLst>
              <a:path w="276271" h="277655">
                <a:moveTo>
                  <a:pt x="0" y="0"/>
                </a:moveTo>
                <a:lnTo>
                  <a:pt x="276271" y="0"/>
                </a:lnTo>
                <a:lnTo>
                  <a:pt x="276271" y="277655"/>
                </a:lnTo>
                <a:lnTo>
                  <a:pt x="0" y="2776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Freeform 12"/>
          <p:cNvSpPr/>
          <p:nvPr/>
        </p:nvSpPr>
        <p:spPr>
          <a:xfrm>
            <a:off x="7692592" y="8836026"/>
            <a:ext cx="612689" cy="615759"/>
          </a:xfrm>
          <a:custGeom>
            <a:avLst/>
            <a:gdLst/>
            <a:ahLst/>
            <a:cxnLst/>
            <a:rect l="l" t="t" r="r" b="b"/>
            <a:pathLst>
              <a:path w="612689" h="615759">
                <a:moveTo>
                  <a:pt x="0" y="0"/>
                </a:moveTo>
                <a:lnTo>
                  <a:pt x="612690" y="0"/>
                </a:lnTo>
                <a:lnTo>
                  <a:pt x="612690" y="615759"/>
                </a:lnTo>
                <a:lnTo>
                  <a:pt x="0" y="6157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3" name="Freeform 13"/>
          <p:cNvSpPr/>
          <p:nvPr/>
        </p:nvSpPr>
        <p:spPr>
          <a:xfrm>
            <a:off x="11638032" y="2735420"/>
            <a:ext cx="276271" cy="277655"/>
          </a:xfrm>
          <a:custGeom>
            <a:avLst/>
            <a:gdLst/>
            <a:ahLst/>
            <a:cxnLst/>
            <a:rect l="l" t="t" r="r" b="b"/>
            <a:pathLst>
              <a:path w="276271" h="277655">
                <a:moveTo>
                  <a:pt x="0" y="0"/>
                </a:moveTo>
                <a:lnTo>
                  <a:pt x="276271" y="0"/>
                </a:lnTo>
                <a:lnTo>
                  <a:pt x="276271" y="277655"/>
                </a:lnTo>
                <a:lnTo>
                  <a:pt x="0" y="2776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4" name="Freeform 14"/>
          <p:cNvSpPr/>
          <p:nvPr/>
        </p:nvSpPr>
        <p:spPr>
          <a:xfrm>
            <a:off x="11361762" y="3318241"/>
            <a:ext cx="276271" cy="277655"/>
          </a:xfrm>
          <a:custGeom>
            <a:avLst/>
            <a:gdLst/>
            <a:ahLst/>
            <a:cxnLst/>
            <a:rect l="l" t="t" r="r" b="b"/>
            <a:pathLst>
              <a:path w="276271" h="277655">
                <a:moveTo>
                  <a:pt x="0" y="0"/>
                </a:moveTo>
                <a:lnTo>
                  <a:pt x="276270" y="0"/>
                </a:lnTo>
                <a:lnTo>
                  <a:pt x="276270" y="277655"/>
                </a:lnTo>
                <a:lnTo>
                  <a:pt x="0" y="2776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5" name="TextBox 15"/>
          <p:cNvSpPr txBox="1"/>
          <p:nvPr/>
        </p:nvSpPr>
        <p:spPr>
          <a:xfrm>
            <a:off x="287281" y="419100"/>
            <a:ext cx="7093061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Valuable Insights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-3429000" y="8587930"/>
            <a:ext cx="12470087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b="1" u="sng" dirty="0">
                <a:solidFill>
                  <a:schemeClr val="bg1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7" tooltip="https://www.youtube.com/watch?v=RJswiiEIVWc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DOCTOR’S INSIGHTS ON OUR PROJECT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412</Words>
  <Application>Microsoft Office PowerPoint</Application>
  <PresentationFormat>Custom</PresentationFormat>
  <Paragraphs>58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Canva Sans Bold</vt:lpstr>
      <vt:lpstr>Arial</vt:lpstr>
      <vt:lpstr>Calibri</vt:lpstr>
      <vt:lpstr>Montserrat Bold</vt:lpstr>
      <vt:lpstr>Aptos</vt:lpstr>
      <vt:lpstr>Montserrat Medium</vt:lpstr>
      <vt:lpstr>Montserrat Ultra-Bold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Modern Medical Healthcare Presentation</dc:title>
  <dc:creator>Hazel</dc:creator>
  <cp:lastModifiedBy>Hazel Portia Elaine Santos</cp:lastModifiedBy>
  <cp:revision>3</cp:revision>
  <dcterms:created xsi:type="dcterms:W3CDTF">2006-08-16T00:00:00Z</dcterms:created>
  <dcterms:modified xsi:type="dcterms:W3CDTF">2024-11-15T04:08:23Z</dcterms:modified>
  <dc:identifier>DAGWgByjKX0</dc:identifier>
</cp:coreProperties>
</file>